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6"/>
  </p:notesMasterIdLst>
  <p:handoutMasterIdLst>
    <p:handoutMasterId r:id="rId37"/>
  </p:handoutMasterIdLst>
  <p:sldIdLst>
    <p:sldId id="598" r:id="rId2"/>
    <p:sldId id="637" r:id="rId3"/>
    <p:sldId id="599" r:id="rId4"/>
    <p:sldId id="630" r:id="rId5"/>
    <p:sldId id="631" r:id="rId6"/>
    <p:sldId id="603" r:id="rId7"/>
    <p:sldId id="634" r:id="rId8"/>
    <p:sldId id="605" r:id="rId9"/>
    <p:sldId id="606" r:id="rId10"/>
    <p:sldId id="607" r:id="rId11"/>
    <p:sldId id="636" r:id="rId12"/>
    <p:sldId id="638" r:id="rId13"/>
    <p:sldId id="639" r:id="rId14"/>
    <p:sldId id="610" r:id="rId15"/>
    <p:sldId id="642" r:id="rId16"/>
    <p:sldId id="645" r:id="rId17"/>
    <p:sldId id="643" r:id="rId18"/>
    <p:sldId id="644" r:id="rId19"/>
    <p:sldId id="614" r:id="rId20"/>
    <p:sldId id="615" r:id="rId21"/>
    <p:sldId id="616" r:id="rId22"/>
    <p:sldId id="617" r:id="rId23"/>
    <p:sldId id="618" r:id="rId24"/>
    <p:sldId id="621" r:id="rId25"/>
    <p:sldId id="622" r:id="rId26"/>
    <p:sldId id="623" r:id="rId27"/>
    <p:sldId id="624" r:id="rId28"/>
    <p:sldId id="635" r:id="rId29"/>
    <p:sldId id="626" r:id="rId30"/>
    <p:sldId id="627" r:id="rId31"/>
    <p:sldId id="646" r:id="rId32"/>
    <p:sldId id="647" r:id="rId33"/>
    <p:sldId id="648" r:id="rId34"/>
    <p:sldId id="649" r:id="rId35"/>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8">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clrMru>
    <a:srgbClr val="FF9900"/>
    <a:srgbClr val="FF9933"/>
    <a:srgbClr val="C80051"/>
    <a:srgbClr val="FF0066"/>
    <a:srgbClr val="F8F8F8"/>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132" autoAdjust="0"/>
    <p:restoredTop sz="75821" autoAdjust="0"/>
  </p:normalViewPr>
  <p:slideViewPr>
    <p:cSldViewPr>
      <p:cViewPr varScale="1">
        <p:scale>
          <a:sx n="61" d="100"/>
          <a:sy n="61" d="100"/>
        </p:scale>
        <p:origin x="-1936" y="-120"/>
      </p:cViewPr>
      <p:guideLst>
        <p:guide orient="horz" pos="2160"/>
        <p:guide pos="2880"/>
      </p:guideLst>
    </p:cSldViewPr>
  </p:slideViewPr>
  <p:outlineViewPr>
    <p:cViewPr>
      <p:scale>
        <a:sx n="33" d="100"/>
        <a:sy n="33" d="100"/>
      </p:scale>
      <p:origin x="0" y="963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0" d="100"/>
          <a:sy n="60" d="100"/>
        </p:scale>
        <p:origin x="2400" y="60"/>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notesMaster" Target="notesMasters/notes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handoutMaster" Target="handoutMasters/handoutMaster1.xml"/><Relationship Id="rId38" Type="http://schemas.openxmlformats.org/officeDocument/2006/relationships/printerSettings" Target="printerSettings/printerSettings1.bin"/><Relationship Id="rId39" Type="http://schemas.openxmlformats.org/officeDocument/2006/relationships/presProps" Target="presProps.xml"/><Relationship Id="rId40" Type="http://schemas.openxmlformats.org/officeDocument/2006/relationships/viewProps" Target="viewProps.xml"/><Relationship Id="rId41" Type="http://schemas.openxmlformats.org/officeDocument/2006/relationships/theme" Target="theme/theme1.xml"/><Relationship Id="rId4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r>
              <a:rPr lang="en-US" smtClean="0"/>
              <a:t>V3</a:t>
            </a:r>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F36D3791-ABF8-474B-B97A-6A6AB5FF2D95}" type="datetimeFigureOut">
              <a:rPr lang="en-US" smtClean="0"/>
              <a:pPr/>
              <a:t>10/25/16</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pPr lvl="0"/>
            <a:r>
              <a:rPr lang="en-US" dirty="0" smtClean="0"/>
              <a:t>111 Ch 11</a:t>
            </a:r>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5CB2476E-8497-458A-B0CA-EB796D594E40}" type="slidenum">
              <a:rPr lang="en-US" smtClean="0"/>
              <a:pPr/>
              <a:t>‹#›</a:t>
            </a:fld>
            <a:endParaRPr lang="en-US"/>
          </a:p>
        </p:txBody>
      </p:sp>
    </p:spTree>
    <p:extLst>
      <p:ext uri="{BB962C8B-B14F-4D97-AF65-F5344CB8AC3E}">
        <p14:creationId xmlns:p14="http://schemas.microsoft.com/office/powerpoint/2010/main" val="1524584788"/>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r>
              <a:rPr lang="en-US" smtClean="0"/>
              <a:t>V3</a:t>
            </a:r>
            <a:endParaRPr lang="en-US"/>
          </a:p>
        </p:txBody>
      </p:sp>
      <p:sp>
        <p:nvSpPr>
          <p:cNvPr id="11" name="Slide Image Placeholder 3"/>
          <p:cNvSpPr>
            <a:spLocks noGrp="1" noRot="1" noChangeAspect="1"/>
          </p:cNvSpPr>
          <p:nvPr>
            <p:ph type="sldImg" idx="2"/>
          </p:nvPr>
        </p:nvSpPr>
        <p:spPr>
          <a:xfrm>
            <a:off x="1622425" y="696913"/>
            <a:ext cx="3511550" cy="2633662"/>
          </a:xfrm>
          <a:prstGeom prst="rect">
            <a:avLst/>
          </a:prstGeom>
          <a:noFill/>
          <a:ln w="12700">
            <a:solidFill>
              <a:prstClr val="black"/>
            </a:solidFill>
          </a:ln>
        </p:spPr>
        <p:txBody>
          <a:bodyPr vert="horz" lIns="91440" tIns="45720" rIns="91440" bIns="45720" rtlCol="0" anchor="ctr"/>
          <a:lstStyle/>
          <a:p>
            <a:endParaRPr lang="en-US"/>
          </a:p>
        </p:txBody>
      </p:sp>
      <p:sp>
        <p:nvSpPr>
          <p:cNvPr id="12" name="Notes Placeholder 4"/>
          <p:cNvSpPr>
            <a:spLocks noGrp="1"/>
          </p:cNvSpPr>
          <p:nvPr>
            <p:ph type="body" sz="quarter" idx="3"/>
          </p:nvPr>
        </p:nvSpPr>
        <p:spPr>
          <a:xfrm>
            <a:off x="228600" y="3486150"/>
            <a:ext cx="6324600" cy="511302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800"/>
            </a:lvl1pPr>
          </a:lstStyle>
          <a:p>
            <a:fld id="{C237B1E6-5EBD-4C12-9CF2-4C13CCC2F94A}" type="slidenum">
              <a:rPr lang="en-US" smtClean="0"/>
              <a:pPr/>
              <a:t>‹#›</a:t>
            </a:fld>
            <a:endParaRPr lang="en-US" dirty="0"/>
          </a:p>
        </p:txBody>
      </p:sp>
      <p:sp>
        <p:nvSpPr>
          <p:cNvPr id="8" name="Footer Placeholder 7"/>
          <p:cNvSpPr txBox="1">
            <a:spLocks/>
          </p:cNvSpPr>
          <p:nvPr/>
        </p:nvSpPr>
        <p:spPr>
          <a:xfrm>
            <a:off x="0" y="8831580"/>
            <a:ext cx="2971800" cy="464820"/>
          </a:xfrm>
          <a:prstGeom prst="rect">
            <a:avLst/>
          </a:prstGeom>
        </p:spPr>
        <p:txBody>
          <a:bodyPr vert="horz" lIns="91440" tIns="45720" rIns="91440" bIns="45720" rtlCol="0" anchor="b"/>
          <a:lstStyle>
            <a:lvl1pPr algn="l">
              <a:defRPr sz="1200"/>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mn-lt"/>
                <a:ea typeface="+mn-ea"/>
                <a:cs typeface="+mn-cs"/>
              </a:rPr>
              <a:t>1110 </a:t>
            </a:r>
            <a:r>
              <a:rPr kumimoji="0" lang="en-US" sz="1200" b="0" i="0" u="none" strike="noStrike" kern="1200" cap="none" spc="0" normalizeH="0" baseline="0" noProof="0" dirty="0" err="1" smtClean="0">
                <a:ln>
                  <a:noFill/>
                </a:ln>
                <a:solidFill>
                  <a:schemeClr val="tx1"/>
                </a:solidFill>
                <a:effectLst/>
                <a:uLnTx/>
                <a:uFillTx/>
                <a:latin typeface="+mn-lt"/>
                <a:ea typeface="+mn-ea"/>
                <a:cs typeface="+mn-cs"/>
              </a:rPr>
              <a:t>Ch</a:t>
            </a:r>
            <a:r>
              <a:rPr kumimoji="0" lang="en-US" sz="1200" b="0" i="0" u="none" strike="noStrike" kern="1200" cap="none" spc="0" normalizeH="0" baseline="0" noProof="0" dirty="0" smtClean="0">
                <a:ln>
                  <a:noFill/>
                </a:ln>
                <a:solidFill>
                  <a:schemeClr val="tx1"/>
                </a:solidFill>
                <a:effectLst/>
                <a:uLnTx/>
                <a:uFillTx/>
                <a:latin typeface="+mn-lt"/>
                <a:ea typeface="+mn-ea"/>
                <a:cs typeface="+mn-cs"/>
              </a:rPr>
              <a:t> 10</a:t>
            </a:r>
            <a:endParaRPr kumimoji="0" lang="en-US" sz="1200" b="0" i="0" u="none" strike="noStrike" kern="1200" cap="none" spc="0" normalizeH="0" baseline="0" noProof="0" dirty="0">
              <a:ln>
                <a:noFill/>
              </a:ln>
              <a:solidFill>
                <a:schemeClr val="tx1"/>
              </a:solidFill>
              <a:effectLst/>
              <a:uLnTx/>
              <a:uFillTx/>
              <a:latin typeface="+mn-lt"/>
              <a:ea typeface="+mn-ea"/>
              <a:cs typeface="+mn-cs"/>
            </a:endParaRPr>
          </a:p>
        </p:txBody>
      </p:sp>
      <p:sp>
        <p:nvSpPr>
          <p:cNvPr id="15" name="Date Placeholder 2"/>
          <p:cNvSpPr txBox="1">
            <a:spLocks/>
          </p:cNvSpPr>
          <p:nvPr/>
        </p:nvSpPr>
        <p:spPr>
          <a:xfrm>
            <a:off x="3886200" y="0"/>
            <a:ext cx="2971800" cy="464820"/>
          </a:xfrm>
          <a:prstGeom prst="rect">
            <a:avLst/>
          </a:prstGeom>
        </p:spPr>
        <p:txBody>
          <a:bodyPr vert="horz" lIns="91440" tIns="45720" rIns="91440" bIns="45720" rtlCol="0"/>
          <a:lstStyle>
            <a:lvl1pPr algn="r">
              <a:defRPr sz="1200"/>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7304B2DE-BEEE-488B-AD33-4FEAA76FAFA8}" type="datetime8">
              <a:rPr kumimoji="0" lang="en-US" sz="1200" b="0"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10/25/16 09:29</a:t>
            </a:fld>
            <a:endParaRPr kumimoji="0" lang="en-US" sz="12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3726232876"/>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600" kern="1200">
        <a:solidFill>
          <a:schemeClr val="tx1"/>
        </a:solidFill>
        <a:latin typeface="+mn-lt"/>
        <a:ea typeface="+mn-ea"/>
        <a:cs typeface="+mn-cs"/>
      </a:defRPr>
    </a:lvl1pPr>
    <a:lvl2pPr marL="457200" algn="l" defTabSz="914400" rtl="0" eaLnBrk="1" latinLnBrk="0" hangingPunct="1">
      <a:defRPr sz="1600" kern="1200">
        <a:solidFill>
          <a:schemeClr val="tx1"/>
        </a:solidFill>
        <a:latin typeface="+mn-lt"/>
        <a:ea typeface="+mn-ea"/>
        <a:cs typeface="+mn-cs"/>
      </a:defRPr>
    </a:lvl2pPr>
    <a:lvl3pPr marL="914400" algn="l" defTabSz="914400" rtl="0" eaLnBrk="1" latinLnBrk="0" hangingPunct="1">
      <a:defRPr sz="1600" kern="1200">
        <a:solidFill>
          <a:schemeClr val="tx1"/>
        </a:solidFill>
        <a:latin typeface="+mn-lt"/>
        <a:ea typeface="+mn-ea"/>
        <a:cs typeface="+mn-cs"/>
      </a:defRPr>
    </a:lvl3pPr>
    <a:lvl4pPr marL="1371600" algn="l" defTabSz="914400" rtl="0" eaLnBrk="1" latinLnBrk="0" hangingPunct="1">
      <a:defRPr sz="1600" kern="1200">
        <a:solidFill>
          <a:schemeClr val="tx1"/>
        </a:solidFill>
        <a:latin typeface="+mn-lt"/>
        <a:ea typeface="+mn-ea"/>
        <a:cs typeface="+mn-cs"/>
      </a:defRPr>
    </a:lvl4pPr>
    <a:lvl5pPr marL="1828800" algn="l" defTabSz="914400" rtl="0" eaLnBrk="1" latinLnBrk="0" hangingPunct="1">
      <a:defRPr sz="16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variables that we have</a:t>
            </a:r>
            <a:r>
              <a:rPr lang="en-US" baseline="0" dirty="0" smtClean="0"/>
              <a:t> studied so far have held normal types of data: numbers, characters, or strings. C also has a variable type that holds a memory address. That memory address then points to another value and so is called a pointer or pointer variable. As with other variables, pointer variables must be defined before they can be used. While they don’t have to have an initial value, it is useful to initialize them to NULL indicating that no valid address is currently stored in the variable if you don’t initialize the pointer to a valid address.</a:t>
            </a:r>
          </a:p>
          <a:p>
            <a:endParaRPr lang="en-US" baseline="0" dirty="0" smtClean="0"/>
          </a:p>
          <a:p>
            <a:r>
              <a:rPr lang="en-US" baseline="0" dirty="0" smtClean="0"/>
              <a:t>Pointers will allows us to perform several tasks that we have not been able to do up to this point. It will allows us to simulate call-by-reference so that a function can change the value of a variable that is passed to it. It will also allow us to dynamically allocate memory and then manipulate that memory.</a:t>
            </a:r>
            <a:endParaRPr lang="en-US" dirty="0"/>
          </a:p>
        </p:txBody>
      </p:sp>
      <p:sp>
        <p:nvSpPr>
          <p:cNvPr id="4" name="Slide Number Placeholder 3"/>
          <p:cNvSpPr>
            <a:spLocks noGrp="1"/>
          </p:cNvSpPr>
          <p:nvPr>
            <p:ph type="sldNum" sz="quarter" idx="10"/>
          </p:nvPr>
        </p:nvSpPr>
        <p:spPr/>
        <p:txBody>
          <a:bodyPr/>
          <a:lstStyle/>
          <a:p>
            <a:fld id="{C237B1E6-5EBD-4C12-9CF2-4C13CCC2F94A}" type="slidenum">
              <a:rPr lang="en-US" smtClean="0"/>
              <a:pPr/>
              <a:t>1</a:t>
            </a:fld>
            <a:endParaRPr lang="en-US"/>
          </a:p>
        </p:txBody>
      </p:sp>
      <p:sp>
        <p:nvSpPr>
          <p:cNvPr id="5" name="Header Placeholder 4"/>
          <p:cNvSpPr>
            <a:spLocks noGrp="1"/>
          </p:cNvSpPr>
          <p:nvPr>
            <p:ph type="hdr" sz="quarter" idx="11"/>
          </p:nvPr>
        </p:nvSpPr>
        <p:spPr/>
        <p:txBody>
          <a:bodyPr/>
          <a:lstStyle/>
          <a:p>
            <a:r>
              <a:rPr lang="en-US" smtClean="0"/>
              <a:t>V3</a:t>
            </a:r>
            <a:endParaRPr lang="en-US"/>
          </a:p>
        </p:txBody>
      </p:sp>
    </p:spTree>
    <p:extLst>
      <p:ext uri="{BB962C8B-B14F-4D97-AF65-F5344CB8AC3E}">
        <p14:creationId xmlns:p14="http://schemas.microsoft.com/office/powerpoint/2010/main" val="25335382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have now used the asterisk in two ways. First we have placed it before a variable name in a variable declaration to indicate that the variable is to be defined as a pointer. Second we have used it</a:t>
            </a:r>
            <a:r>
              <a:rPr lang="en-US" baseline="0" dirty="0" smtClean="0"/>
              <a:t> in an expression so specify that we wish to refer to the indirect value, the value pointed to by the pointer.</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before next slide:</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 - &gt; 101/1608/</a:t>
            </a:r>
            <a:r>
              <a:rPr lang="en-US" baseline="0" dirty="0" err="1" smtClean="0"/>
              <a:t>classExamples</a:t>
            </a:r>
            <a:r>
              <a:rPr lang="en-US" baseline="0" dirty="0" smtClean="0"/>
              <a:t>/pointers/</a:t>
            </a:r>
            <a:r>
              <a:rPr lang="en-US" baseline="0" dirty="0" err="1" smtClean="0"/>
              <a:t>swapPBV.c</a:t>
            </a: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 - &gt; 101/1608/</a:t>
            </a:r>
            <a:r>
              <a:rPr lang="en-US" baseline="0" dirty="0" err="1" smtClean="0"/>
              <a:t>classExamples</a:t>
            </a:r>
            <a:r>
              <a:rPr lang="en-US" baseline="0" dirty="0" smtClean="0"/>
              <a:t>/pointers/</a:t>
            </a:r>
            <a:r>
              <a:rPr lang="en-US" baseline="0" dirty="0" err="1" smtClean="0"/>
              <a:t>swapPBR.c</a:t>
            </a: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C237B1E6-5EBD-4C12-9CF2-4C13CCC2F94A}" type="slidenum">
              <a:rPr lang="en-US" smtClean="0"/>
              <a:pPr/>
              <a:t>10</a:t>
            </a:fld>
            <a:endParaRPr lang="en-US"/>
          </a:p>
        </p:txBody>
      </p:sp>
      <p:sp>
        <p:nvSpPr>
          <p:cNvPr id="5" name="Header Placeholder 4"/>
          <p:cNvSpPr>
            <a:spLocks noGrp="1"/>
          </p:cNvSpPr>
          <p:nvPr>
            <p:ph type="hdr" sz="quarter" idx="11"/>
          </p:nvPr>
        </p:nvSpPr>
        <p:spPr/>
        <p:txBody>
          <a:bodyPr/>
          <a:lstStyle/>
          <a:p>
            <a:r>
              <a:rPr lang="en-US" smtClean="0"/>
              <a:t>V3</a:t>
            </a:r>
            <a:endParaRPr lang="en-US"/>
          </a:p>
        </p:txBody>
      </p:sp>
    </p:spTree>
    <p:extLst>
      <p:ext uri="{BB962C8B-B14F-4D97-AF65-F5344CB8AC3E}">
        <p14:creationId xmlns:p14="http://schemas.microsoft.com/office/powerpoint/2010/main" val="4631954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One of the first things that</a:t>
            </a:r>
            <a:r>
              <a:rPr lang="en-US" baseline="0" dirty="0" smtClean="0"/>
              <a:t> we said pointers would allow us to do is to simulate passing by reference. As we have seen, functions pass parameters by value. Some languages pass parameter addresses rather values which allows the function to modify the passed parameter. We can simulate that in C by doing two things. First, when we define the function, we specify that the parameter is  a pointer by using the * in the formal parameter. Second, when we invoke the function, we use the address of operator to pass the address to the function.</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 - &gt; 101/1608/</a:t>
            </a:r>
            <a:r>
              <a:rPr lang="en-US" baseline="0" dirty="0" err="1" smtClean="0"/>
              <a:t>classExamples</a:t>
            </a:r>
            <a:r>
              <a:rPr lang="en-US" baseline="0" dirty="0" smtClean="0"/>
              <a:t>/pointers/swapPBR2.c</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C237B1E6-5EBD-4C12-9CF2-4C13CCC2F94A}" type="slidenum">
              <a:rPr lang="en-US" smtClean="0"/>
              <a:pPr/>
              <a:t>11</a:t>
            </a:fld>
            <a:endParaRPr lang="en-US"/>
          </a:p>
        </p:txBody>
      </p:sp>
      <p:sp>
        <p:nvSpPr>
          <p:cNvPr id="5" name="Header Placeholder 4"/>
          <p:cNvSpPr>
            <a:spLocks noGrp="1"/>
          </p:cNvSpPr>
          <p:nvPr>
            <p:ph type="hdr" sz="quarter" idx="11"/>
          </p:nvPr>
        </p:nvSpPr>
        <p:spPr/>
        <p:txBody>
          <a:bodyPr/>
          <a:lstStyle/>
          <a:p>
            <a:r>
              <a:rPr lang="en-US" smtClean="0"/>
              <a:t>V3</a:t>
            </a:r>
            <a:endParaRPr lang="en-US"/>
          </a:p>
        </p:txBody>
      </p:sp>
    </p:spTree>
    <p:extLst>
      <p:ext uri="{BB962C8B-B14F-4D97-AF65-F5344CB8AC3E}">
        <p14:creationId xmlns:p14="http://schemas.microsoft.com/office/powerpoint/2010/main" val="36630601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Say we define a variable a and a pointer to that variable </a:t>
            </a:r>
            <a:r>
              <a:rPr lang="en-US" baseline="0" dirty="0" err="1" smtClean="0"/>
              <a:t>aPtr</a:t>
            </a:r>
            <a:r>
              <a:rPr lang="en-US" baseline="0" dirty="0" smtClean="0"/>
              <a:t> set to the address of a. By setting *</a:t>
            </a:r>
            <a:r>
              <a:rPr lang="en-US" baseline="0" dirty="0" err="1" smtClean="0"/>
              <a:t>aPtr</a:t>
            </a:r>
            <a:r>
              <a:rPr lang="en-US" baseline="0" dirty="0" smtClean="0"/>
              <a:t> to 7, the compiler knows how to manipulate what </a:t>
            </a:r>
            <a:r>
              <a:rPr lang="en-US" baseline="0" dirty="0" err="1" smtClean="0"/>
              <a:t>aPtr</a:t>
            </a:r>
            <a:r>
              <a:rPr lang="en-US" baseline="0" dirty="0" smtClean="0"/>
              <a:t> points to because we have specified that </a:t>
            </a:r>
            <a:r>
              <a:rPr lang="en-US" baseline="0" dirty="0" err="1" smtClean="0"/>
              <a:t>aPtr</a:t>
            </a:r>
            <a:r>
              <a:rPr lang="en-US" baseline="0" dirty="0" smtClean="0"/>
              <a:t> points to an </a:t>
            </a:r>
            <a:r>
              <a:rPr lang="en-US" baseline="0" dirty="0" err="1" smtClean="0"/>
              <a:t>int</a:t>
            </a:r>
            <a:r>
              <a:rPr lang="en-US" baseline="0" dirty="0" smtClean="0"/>
              <a:t>, the one where the variable a is.</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 - &gt; 101/1608/</a:t>
            </a:r>
            <a:r>
              <a:rPr lang="en-US" baseline="0" dirty="0" err="1" smtClean="0"/>
              <a:t>classExamples</a:t>
            </a:r>
            <a:r>
              <a:rPr lang="en-US" baseline="0" dirty="0" smtClean="0"/>
              <a:t>/pointers/ex2.c    first example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p:txBody>
      </p:sp>
      <p:sp>
        <p:nvSpPr>
          <p:cNvPr id="4" name="Slide Number Placeholder 3"/>
          <p:cNvSpPr>
            <a:spLocks noGrp="1"/>
          </p:cNvSpPr>
          <p:nvPr>
            <p:ph type="sldNum" sz="quarter" idx="10"/>
          </p:nvPr>
        </p:nvSpPr>
        <p:spPr/>
        <p:txBody>
          <a:bodyPr/>
          <a:lstStyle/>
          <a:p>
            <a:fld id="{C237B1E6-5EBD-4C12-9CF2-4C13CCC2F94A}" type="slidenum">
              <a:rPr lang="en-US" smtClean="0"/>
              <a:pPr/>
              <a:t>12</a:t>
            </a:fld>
            <a:endParaRPr lang="en-US"/>
          </a:p>
        </p:txBody>
      </p:sp>
      <p:sp>
        <p:nvSpPr>
          <p:cNvPr id="5" name="Header Placeholder 4"/>
          <p:cNvSpPr>
            <a:spLocks noGrp="1"/>
          </p:cNvSpPr>
          <p:nvPr>
            <p:ph type="hdr" sz="quarter" idx="11"/>
          </p:nvPr>
        </p:nvSpPr>
        <p:spPr/>
        <p:txBody>
          <a:bodyPr/>
          <a:lstStyle/>
          <a:p>
            <a:r>
              <a:rPr lang="en-US" smtClean="0"/>
              <a:t>V3</a:t>
            </a:r>
            <a:endParaRPr lang="en-US"/>
          </a:p>
        </p:txBody>
      </p:sp>
    </p:spTree>
    <p:extLst>
      <p:ext uri="{BB962C8B-B14F-4D97-AF65-F5344CB8AC3E}">
        <p14:creationId xmlns:p14="http://schemas.microsoft.com/office/powerpoint/2010/main" val="17346243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Notice that this pointer is assigned to a and not &amp;a – why??</a:t>
            </a:r>
          </a:p>
          <a:p>
            <a:r>
              <a:rPr lang="en-US" baseline="0" dirty="0" smtClean="0"/>
              <a:t>It could have been assigned to   &amp;a[0]   - that would have been the same.</a:t>
            </a:r>
          </a:p>
          <a:p>
            <a:endParaRPr lang="en-US" baseline="0" dirty="0" smtClean="0"/>
          </a:p>
          <a:p>
            <a:r>
              <a:rPr lang="en-US" baseline="0" dirty="0" smtClean="0"/>
              <a:t>The name of the array and the address of the first element are the same.</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 - &gt; 101/1608/</a:t>
            </a:r>
            <a:r>
              <a:rPr lang="en-US" baseline="0" dirty="0" err="1" smtClean="0"/>
              <a:t>classExamples</a:t>
            </a:r>
            <a:r>
              <a:rPr lang="en-US" baseline="0" dirty="0" smtClean="0"/>
              <a:t>/pointers/ex2.c   second example</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p:txBody>
      </p:sp>
      <p:sp>
        <p:nvSpPr>
          <p:cNvPr id="4" name="Slide Number Placeholder 3"/>
          <p:cNvSpPr>
            <a:spLocks noGrp="1"/>
          </p:cNvSpPr>
          <p:nvPr>
            <p:ph type="sldNum" sz="quarter" idx="10"/>
          </p:nvPr>
        </p:nvSpPr>
        <p:spPr/>
        <p:txBody>
          <a:bodyPr/>
          <a:lstStyle/>
          <a:p>
            <a:fld id="{C237B1E6-5EBD-4C12-9CF2-4C13CCC2F94A}" type="slidenum">
              <a:rPr lang="en-US" smtClean="0"/>
              <a:pPr/>
              <a:t>13</a:t>
            </a:fld>
            <a:endParaRPr lang="en-US"/>
          </a:p>
        </p:txBody>
      </p:sp>
      <p:sp>
        <p:nvSpPr>
          <p:cNvPr id="5" name="Header Placeholder 4"/>
          <p:cNvSpPr>
            <a:spLocks noGrp="1"/>
          </p:cNvSpPr>
          <p:nvPr>
            <p:ph type="hdr" sz="quarter" idx="11"/>
          </p:nvPr>
        </p:nvSpPr>
        <p:spPr/>
        <p:txBody>
          <a:bodyPr/>
          <a:lstStyle/>
          <a:p>
            <a:r>
              <a:rPr lang="en-US" smtClean="0"/>
              <a:t>V3</a:t>
            </a:r>
            <a:endParaRPr lang="en-US"/>
          </a:p>
        </p:txBody>
      </p:sp>
    </p:spTree>
    <p:extLst>
      <p:ext uri="{BB962C8B-B14F-4D97-AF65-F5344CB8AC3E}">
        <p14:creationId xmlns:p14="http://schemas.microsoft.com/office/powerpoint/2010/main" val="17346243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Lets</a:t>
            </a:r>
            <a:r>
              <a:rPr lang="en-US" baseline="0" dirty="0" smtClean="0"/>
              <a:t> say that we have a block of memory allocated to hold ten integers each of four bytes starting at location 100.</a:t>
            </a:r>
          </a:p>
          <a:p>
            <a:endParaRPr lang="en-US" baseline="0" dirty="0" smtClean="0"/>
          </a:p>
          <a:p>
            <a:endParaRPr lang="en-US" baseline="0" dirty="0" smtClean="0"/>
          </a:p>
          <a:p>
            <a:r>
              <a:rPr lang="en-US" baseline="0" dirty="0" smtClean="0"/>
              <a:t>Quiz2, sort is in a separate function; notice no pointers used</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 - &gt; 101/1608/</a:t>
            </a:r>
            <a:r>
              <a:rPr lang="en-US" baseline="0" dirty="0" err="1" smtClean="0"/>
              <a:t>classExamples</a:t>
            </a:r>
            <a:r>
              <a:rPr lang="en-US" baseline="0" dirty="0" smtClean="0"/>
              <a:t>/pointers/</a:t>
            </a:r>
            <a:r>
              <a:rPr lang="en-US" baseline="0" dirty="0" err="1" smtClean="0"/>
              <a:t>sort.c</a:t>
            </a:r>
            <a:r>
              <a:rPr lang="en-US" baseline="0"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	 sends an array to a sort function whose first argument is an array</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 - &gt; 101/1608/</a:t>
            </a:r>
            <a:r>
              <a:rPr lang="en-US" baseline="0" dirty="0" err="1" smtClean="0"/>
              <a:t>classExamples</a:t>
            </a:r>
            <a:r>
              <a:rPr lang="en-US" baseline="0" dirty="0" smtClean="0"/>
              <a:t>/pointers/sort2.c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	sends a pointer to the array to a sort function whose first argument is a pointer</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 - &gt; 101/1608/</a:t>
            </a:r>
            <a:r>
              <a:rPr lang="en-US" baseline="0" dirty="0" err="1" smtClean="0"/>
              <a:t>classExamples</a:t>
            </a:r>
            <a:r>
              <a:rPr lang="en-US" baseline="0" dirty="0" smtClean="0"/>
              <a:t>/pointers/sort3.c</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	sends an array to a sort function whose first argument is a pointer</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C237B1E6-5EBD-4C12-9CF2-4C13CCC2F94A}" type="slidenum">
              <a:rPr lang="en-US" smtClean="0"/>
              <a:pPr/>
              <a:t>14</a:t>
            </a:fld>
            <a:endParaRPr lang="en-US"/>
          </a:p>
        </p:txBody>
      </p:sp>
      <p:sp>
        <p:nvSpPr>
          <p:cNvPr id="5" name="Header Placeholder 4"/>
          <p:cNvSpPr>
            <a:spLocks noGrp="1"/>
          </p:cNvSpPr>
          <p:nvPr>
            <p:ph type="hdr" sz="quarter" idx="11"/>
          </p:nvPr>
        </p:nvSpPr>
        <p:spPr/>
        <p:txBody>
          <a:bodyPr/>
          <a:lstStyle/>
          <a:p>
            <a:r>
              <a:rPr lang="en-US" smtClean="0"/>
              <a:t>V3</a:t>
            </a:r>
            <a:endParaRPr lang="en-US"/>
          </a:p>
        </p:txBody>
      </p:sp>
    </p:spTree>
    <p:extLst>
      <p:ext uri="{BB962C8B-B14F-4D97-AF65-F5344CB8AC3E}">
        <p14:creationId xmlns:p14="http://schemas.microsoft.com/office/powerpoint/2010/main" val="15040381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Another way of declaring/initializing the pointer:    </a:t>
            </a:r>
            <a:r>
              <a:rPr lang="en-US" baseline="0" dirty="0" err="1" smtClean="0"/>
              <a:t>int</a:t>
            </a:r>
            <a:r>
              <a:rPr lang="en-US" baseline="0" dirty="0" smtClean="0"/>
              <a:t> *</a:t>
            </a:r>
            <a:r>
              <a:rPr lang="en-US" baseline="0" dirty="0" err="1" smtClean="0"/>
              <a:t>aPtr</a:t>
            </a:r>
            <a:r>
              <a:rPr lang="en-US" baseline="0" dirty="0" smtClean="0"/>
              <a:t> = &amp;a[0];</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 - &gt; 101/1608/</a:t>
            </a:r>
            <a:r>
              <a:rPr lang="en-US" baseline="0" dirty="0" err="1" smtClean="0"/>
              <a:t>classExamples</a:t>
            </a:r>
            <a:r>
              <a:rPr lang="en-US" baseline="0" dirty="0" smtClean="0"/>
              <a:t>/pointers/sort2.c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	sends a pointer to the array to a sort function whose first argument is a pointer</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 - &gt; 101/1608/</a:t>
            </a:r>
            <a:r>
              <a:rPr lang="en-US" baseline="0" dirty="0" err="1" smtClean="0"/>
              <a:t>classExamples</a:t>
            </a:r>
            <a:r>
              <a:rPr lang="en-US" baseline="0" dirty="0" smtClean="0"/>
              <a:t>/pointers/sort3.c</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	sends an array to a sort function whose first argument is a pointer (doesn’t declare the pointer to the array, just sends the array)</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 - &gt; 101/1608/</a:t>
            </a:r>
            <a:r>
              <a:rPr lang="en-US" baseline="0" dirty="0" err="1" smtClean="0"/>
              <a:t>classExamples</a:t>
            </a:r>
            <a:r>
              <a:rPr lang="en-US" baseline="0" dirty="0" smtClean="0"/>
              <a:t>/pointers/ex2.c   third example</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C237B1E6-5EBD-4C12-9CF2-4C13CCC2F94A}" type="slidenum">
              <a:rPr lang="en-US" smtClean="0"/>
              <a:pPr/>
              <a:t>15</a:t>
            </a:fld>
            <a:endParaRPr lang="en-US"/>
          </a:p>
        </p:txBody>
      </p:sp>
      <p:sp>
        <p:nvSpPr>
          <p:cNvPr id="5" name="Header Placeholder 4"/>
          <p:cNvSpPr>
            <a:spLocks noGrp="1"/>
          </p:cNvSpPr>
          <p:nvPr>
            <p:ph type="hdr" sz="quarter" idx="11"/>
          </p:nvPr>
        </p:nvSpPr>
        <p:spPr/>
        <p:txBody>
          <a:bodyPr/>
          <a:lstStyle/>
          <a:p>
            <a:r>
              <a:rPr lang="en-US" smtClean="0"/>
              <a:t>V3</a:t>
            </a:r>
            <a:endParaRPr lang="en-US"/>
          </a:p>
        </p:txBody>
      </p:sp>
    </p:spTree>
    <p:extLst>
      <p:ext uri="{BB962C8B-B14F-4D97-AF65-F5344CB8AC3E}">
        <p14:creationId xmlns:p14="http://schemas.microsoft.com/office/powerpoint/2010/main" val="15040381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37B1E6-5EBD-4C12-9CF2-4C13CCC2F94A}" type="slidenum">
              <a:rPr lang="en-US" smtClean="0"/>
              <a:pPr/>
              <a:t>16</a:t>
            </a:fld>
            <a:endParaRPr lang="en-US"/>
          </a:p>
        </p:txBody>
      </p:sp>
      <p:sp>
        <p:nvSpPr>
          <p:cNvPr id="5" name="Header Placeholder 4"/>
          <p:cNvSpPr>
            <a:spLocks noGrp="1"/>
          </p:cNvSpPr>
          <p:nvPr>
            <p:ph type="hdr" sz="quarter" idx="11"/>
          </p:nvPr>
        </p:nvSpPr>
        <p:spPr/>
        <p:txBody>
          <a:bodyPr/>
          <a:lstStyle/>
          <a:p>
            <a:r>
              <a:rPr lang="en-US" smtClean="0"/>
              <a:t>V3</a:t>
            </a:r>
            <a:endParaRPr lang="en-US"/>
          </a:p>
        </p:txBody>
      </p:sp>
    </p:spTree>
    <p:extLst>
      <p:ext uri="{BB962C8B-B14F-4D97-AF65-F5344CB8AC3E}">
        <p14:creationId xmlns:p14="http://schemas.microsoft.com/office/powerpoint/2010/main" val="150403810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How is this different??  </a:t>
            </a:r>
          </a:p>
        </p:txBody>
      </p:sp>
      <p:sp>
        <p:nvSpPr>
          <p:cNvPr id="4" name="Slide Number Placeholder 3"/>
          <p:cNvSpPr>
            <a:spLocks noGrp="1"/>
          </p:cNvSpPr>
          <p:nvPr>
            <p:ph type="sldNum" sz="quarter" idx="10"/>
          </p:nvPr>
        </p:nvSpPr>
        <p:spPr/>
        <p:txBody>
          <a:bodyPr/>
          <a:lstStyle/>
          <a:p>
            <a:fld id="{C237B1E6-5EBD-4C12-9CF2-4C13CCC2F94A}" type="slidenum">
              <a:rPr lang="en-US" smtClean="0"/>
              <a:pPr/>
              <a:t>17</a:t>
            </a:fld>
            <a:endParaRPr lang="en-US"/>
          </a:p>
        </p:txBody>
      </p:sp>
      <p:sp>
        <p:nvSpPr>
          <p:cNvPr id="5" name="Header Placeholder 4"/>
          <p:cNvSpPr>
            <a:spLocks noGrp="1"/>
          </p:cNvSpPr>
          <p:nvPr>
            <p:ph type="hdr" sz="quarter" idx="11"/>
          </p:nvPr>
        </p:nvSpPr>
        <p:spPr/>
        <p:txBody>
          <a:bodyPr/>
          <a:lstStyle/>
          <a:p>
            <a:r>
              <a:rPr lang="en-US" smtClean="0"/>
              <a:t>V3</a:t>
            </a:r>
            <a:endParaRPr lang="en-US"/>
          </a:p>
        </p:txBody>
      </p:sp>
    </p:spTree>
    <p:extLst>
      <p:ext uri="{BB962C8B-B14F-4D97-AF65-F5344CB8AC3E}">
        <p14:creationId xmlns:p14="http://schemas.microsoft.com/office/powerpoint/2010/main" val="15040381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Since the compiler</a:t>
            </a:r>
            <a:r>
              <a:rPr lang="en-US" baseline="0" dirty="0" smtClean="0"/>
              <a:t> knows that it is a pointer and that it points to an integer which has a length of four, instead of adding one to </a:t>
            </a:r>
            <a:r>
              <a:rPr lang="en-US" baseline="0" dirty="0" err="1" smtClean="0"/>
              <a:t>aPtr</a:t>
            </a:r>
            <a:r>
              <a:rPr lang="en-US" baseline="0" dirty="0" smtClean="0"/>
              <a:t>, four is added to </a:t>
            </a:r>
            <a:r>
              <a:rPr lang="en-US" baseline="0" dirty="0" err="1" smtClean="0"/>
              <a:t>aPtr</a:t>
            </a:r>
            <a:r>
              <a:rPr lang="en-US" baseline="0" dirty="0" smtClean="0"/>
              <a:t>. Now </a:t>
            </a:r>
            <a:r>
              <a:rPr lang="en-US" baseline="0" dirty="0" err="1" smtClean="0"/>
              <a:t>aPtr</a:t>
            </a:r>
            <a:r>
              <a:rPr lang="en-US" baseline="0" dirty="0" smtClean="0"/>
              <a:t> points to the next integer at location 104. Whatever method we use to add 1 to </a:t>
            </a:r>
            <a:r>
              <a:rPr lang="en-US" baseline="0" dirty="0" err="1" smtClean="0"/>
              <a:t>aPtr</a:t>
            </a:r>
            <a:r>
              <a:rPr lang="en-US" baseline="0" dirty="0" smtClean="0"/>
              <a:t>, the same thing will happen.</a:t>
            </a:r>
            <a:endParaRPr lang="en-US" dirty="0" smtClean="0"/>
          </a:p>
          <a:p>
            <a:endParaRPr lang="en-US" baseline="0" dirty="0" smtClean="0"/>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 - &gt; 101/1608/</a:t>
            </a:r>
            <a:r>
              <a:rPr lang="en-US" baseline="0" dirty="0" err="1" smtClean="0"/>
              <a:t>classExamples</a:t>
            </a:r>
            <a:r>
              <a:rPr lang="en-US" baseline="0" dirty="0" smtClean="0"/>
              <a:t>/pointers/ex2.c   fourth example</a:t>
            </a:r>
          </a:p>
        </p:txBody>
      </p:sp>
      <p:sp>
        <p:nvSpPr>
          <p:cNvPr id="4" name="Slide Number Placeholder 3"/>
          <p:cNvSpPr>
            <a:spLocks noGrp="1"/>
          </p:cNvSpPr>
          <p:nvPr>
            <p:ph type="sldNum" sz="quarter" idx="10"/>
          </p:nvPr>
        </p:nvSpPr>
        <p:spPr/>
        <p:txBody>
          <a:bodyPr/>
          <a:lstStyle/>
          <a:p>
            <a:fld id="{C237B1E6-5EBD-4C12-9CF2-4C13CCC2F94A}" type="slidenum">
              <a:rPr lang="en-US" smtClean="0"/>
              <a:pPr/>
              <a:t>18</a:t>
            </a:fld>
            <a:endParaRPr lang="en-US"/>
          </a:p>
        </p:txBody>
      </p:sp>
      <p:sp>
        <p:nvSpPr>
          <p:cNvPr id="5" name="Header Placeholder 4"/>
          <p:cNvSpPr>
            <a:spLocks noGrp="1"/>
          </p:cNvSpPr>
          <p:nvPr>
            <p:ph type="hdr" sz="quarter" idx="11"/>
          </p:nvPr>
        </p:nvSpPr>
        <p:spPr/>
        <p:txBody>
          <a:bodyPr/>
          <a:lstStyle/>
          <a:p>
            <a:r>
              <a:rPr lang="en-US" smtClean="0"/>
              <a:t>V3</a:t>
            </a:r>
            <a:endParaRPr lang="en-US"/>
          </a:p>
        </p:txBody>
      </p:sp>
    </p:spTree>
    <p:extLst>
      <p:ext uri="{BB962C8B-B14F-4D97-AF65-F5344CB8AC3E}">
        <p14:creationId xmlns:p14="http://schemas.microsoft.com/office/powerpoint/2010/main" val="15040381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Review of previous</a:t>
            </a:r>
            <a:r>
              <a:rPr lang="en-US" baseline="0" dirty="0" smtClean="0"/>
              <a:t> slides with another example:</a:t>
            </a:r>
          </a:p>
          <a:p>
            <a:endParaRPr lang="en-US" baseline="0" dirty="0" smtClean="0"/>
          </a:p>
          <a:p>
            <a:endParaRPr lang="en-US" dirty="0" smtClean="0"/>
          </a:p>
          <a:p>
            <a:r>
              <a:rPr lang="en-US" dirty="0" smtClean="0"/>
              <a:t>Suppose we define an array of 10 test scores. We would normally refer to each of the 10 elements by using a subscripted variable</a:t>
            </a:r>
            <a:r>
              <a:rPr lang="en-US" baseline="0" dirty="0" smtClean="0"/>
              <a:t> using subscripts zero through nine.</a:t>
            </a:r>
            <a:endParaRPr lang="en-US" dirty="0"/>
          </a:p>
        </p:txBody>
      </p:sp>
      <p:sp>
        <p:nvSpPr>
          <p:cNvPr id="4" name="Slide Number Placeholder 3"/>
          <p:cNvSpPr>
            <a:spLocks noGrp="1"/>
          </p:cNvSpPr>
          <p:nvPr>
            <p:ph type="sldNum" sz="quarter" idx="10"/>
          </p:nvPr>
        </p:nvSpPr>
        <p:spPr/>
        <p:txBody>
          <a:bodyPr/>
          <a:lstStyle/>
          <a:p>
            <a:fld id="{C237B1E6-5EBD-4C12-9CF2-4C13CCC2F94A}" type="slidenum">
              <a:rPr lang="en-US" smtClean="0"/>
              <a:pPr/>
              <a:t>19</a:t>
            </a:fld>
            <a:endParaRPr lang="en-US"/>
          </a:p>
        </p:txBody>
      </p:sp>
      <p:sp>
        <p:nvSpPr>
          <p:cNvPr id="5" name="Header Placeholder 4"/>
          <p:cNvSpPr>
            <a:spLocks noGrp="1"/>
          </p:cNvSpPr>
          <p:nvPr>
            <p:ph type="hdr" sz="quarter" idx="11"/>
          </p:nvPr>
        </p:nvSpPr>
        <p:spPr/>
        <p:txBody>
          <a:bodyPr/>
          <a:lstStyle/>
          <a:p>
            <a:r>
              <a:rPr lang="en-US" smtClean="0"/>
              <a:t>V3</a:t>
            </a:r>
            <a:endParaRPr lang="en-US"/>
          </a:p>
        </p:txBody>
      </p:sp>
    </p:spTree>
    <p:extLst>
      <p:ext uri="{BB962C8B-B14F-4D97-AF65-F5344CB8AC3E}">
        <p14:creationId xmlns:p14="http://schemas.microsoft.com/office/powerpoint/2010/main" val="27570443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variables that we have</a:t>
            </a:r>
            <a:r>
              <a:rPr lang="en-US" baseline="0" dirty="0" smtClean="0"/>
              <a:t> studied so far have held normal types of data: numbers, characters, or strings. C also has a variable type that holds a memory address. That memory address then points to another value and so is called a pointer or pointer variable. As with other variables, pointer variables must be defined before they can be used. While they don’t have to have an initial value, it is useful to initialize them to NULL indicating that no valid address is currently stored in the variable if you don’t initialize the pointer to a valid address.</a:t>
            </a:r>
          </a:p>
          <a:p>
            <a:endParaRPr lang="en-US" baseline="0" dirty="0" smtClean="0"/>
          </a:p>
          <a:p>
            <a:r>
              <a:rPr lang="en-US" baseline="0" dirty="0" smtClean="0"/>
              <a:t>Pointers will allows us to perform several tasks that we have not been able to do up to this point. It will allows us to simulate call-by-reference so that a function can change the value of a variable that is passed to it. It will also allow us to dynamically allocate memory and then manipulate that memory.</a:t>
            </a:r>
            <a:endParaRPr lang="en-US" dirty="0"/>
          </a:p>
        </p:txBody>
      </p:sp>
      <p:sp>
        <p:nvSpPr>
          <p:cNvPr id="4" name="Slide Number Placeholder 3"/>
          <p:cNvSpPr>
            <a:spLocks noGrp="1"/>
          </p:cNvSpPr>
          <p:nvPr>
            <p:ph type="sldNum" sz="quarter" idx="10"/>
          </p:nvPr>
        </p:nvSpPr>
        <p:spPr/>
        <p:txBody>
          <a:bodyPr/>
          <a:lstStyle/>
          <a:p>
            <a:fld id="{C237B1E6-5EBD-4C12-9CF2-4C13CCC2F94A}" type="slidenum">
              <a:rPr lang="en-US" smtClean="0"/>
              <a:pPr/>
              <a:t>2</a:t>
            </a:fld>
            <a:endParaRPr lang="en-US"/>
          </a:p>
        </p:txBody>
      </p:sp>
      <p:sp>
        <p:nvSpPr>
          <p:cNvPr id="5" name="Header Placeholder 4"/>
          <p:cNvSpPr>
            <a:spLocks noGrp="1"/>
          </p:cNvSpPr>
          <p:nvPr>
            <p:ph type="hdr" sz="quarter" idx="11"/>
          </p:nvPr>
        </p:nvSpPr>
        <p:spPr/>
        <p:txBody>
          <a:bodyPr/>
          <a:lstStyle/>
          <a:p>
            <a:r>
              <a:rPr lang="en-US" smtClean="0"/>
              <a:t>V3</a:t>
            </a:r>
            <a:endParaRPr lang="en-US"/>
          </a:p>
        </p:txBody>
      </p:sp>
    </p:spTree>
    <p:extLst>
      <p:ext uri="{BB962C8B-B14F-4D97-AF65-F5344CB8AC3E}">
        <p14:creationId xmlns:p14="http://schemas.microsoft.com/office/powerpoint/2010/main" val="253353829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array and the first element are stored at the same location in memory. Rather than access the elements using subscripted variables, we could access them using a pointer. Here we have defined </a:t>
            </a:r>
            <a:r>
              <a:rPr lang="en-US" baseline="0" dirty="0" err="1" smtClean="0"/>
              <a:t>scorePtr</a:t>
            </a:r>
            <a:r>
              <a:rPr lang="en-US" baseline="0" dirty="0" smtClean="0"/>
              <a:t> and have set it to the address of the first element of the array.</a:t>
            </a:r>
            <a:endParaRPr lang="en-US" dirty="0"/>
          </a:p>
        </p:txBody>
      </p:sp>
      <p:sp>
        <p:nvSpPr>
          <p:cNvPr id="4" name="Slide Number Placeholder 3"/>
          <p:cNvSpPr>
            <a:spLocks noGrp="1"/>
          </p:cNvSpPr>
          <p:nvPr>
            <p:ph type="sldNum" sz="quarter" idx="10"/>
          </p:nvPr>
        </p:nvSpPr>
        <p:spPr/>
        <p:txBody>
          <a:bodyPr/>
          <a:lstStyle/>
          <a:p>
            <a:fld id="{C237B1E6-5EBD-4C12-9CF2-4C13CCC2F94A}" type="slidenum">
              <a:rPr lang="en-US" smtClean="0"/>
              <a:pPr/>
              <a:t>20</a:t>
            </a:fld>
            <a:endParaRPr lang="en-US"/>
          </a:p>
        </p:txBody>
      </p:sp>
      <p:sp>
        <p:nvSpPr>
          <p:cNvPr id="5" name="Header Placeholder 4"/>
          <p:cNvSpPr>
            <a:spLocks noGrp="1"/>
          </p:cNvSpPr>
          <p:nvPr>
            <p:ph type="hdr" sz="quarter" idx="11"/>
          </p:nvPr>
        </p:nvSpPr>
        <p:spPr/>
        <p:txBody>
          <a:bodyPr/>
          <a:lstStyle/>
          <a:p>
            <a:r>
              <a:rPr lang="en-US" smtClean="0"/>
              <a:t>V3</a:t>
            </a:r>
            <a:endParaRPr lang="en-US"/>
          </a:p>
        </p:txBody>
      </p:sp>
    </p:spTree>
    <p:extLst>
      <p:ext uri="{BB962C8B-B14F-4D97-AF65-F5344CB8AC3E}">
        <p14:creationId xmlns:p14="http://schemas.microsoft.com/office/powerpoint/2010/main" val="80723938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Or, since the name of an array is a pointer to the first element of the array, we could set </a:t>
            </a:r>
            <a:r>
              <a:rPr lang="en-US" dirty="0" err="1" smtClean="0"/>
              <a:t>scorePtr</a:t>
            </a:r>
            <a:r>
              <a:rPr lang="en-US" dirty="0" smtClean="0"/>
              <a:t> to the array name. Either method</a:t>
            </a:r>
            <a:r>
              <a:rPr lang="en-US" baseline="0" dirty="0" smtClean="0"/>
              <a:t> will cause the pointer to point to the first element.</a:t>
            </a:r>
            <a:endParaRPr lang="en-US" dirty="0"/>
          </a:p>
        </p:txBody>
      </p:sp>
      <p:sp>
        <p:nvSpPr>
          <p:cNvPr id="4" name="Slide Number Placeholder 3"/>
          <p:cNvSpPr>
            <a:spLocks noGrp="1"/>
          </p:cNvSpPr>
          <p:nvPr>
            <p:ph type="sldNum" sz="quarter" idx="10"/>
          </p:nvPr>
        </p:nvSpPr>
        <p:spPr/>
        <p:txBody>
          <a:bodyPr/>
          <a:lstStyle/>
          <a:p>
            <a:fld id="{C237B1E6-5EBD-4C12-9CF2-4C13CCC2F94A}" type="slidenum">
              <a:rPr lang="en-US" smtClean="0"/>
              <a:pPr/>
              <a:t>21</a:t>
            </a:fld>
            <a:endParaRPr lang="en-US"/>
          </a:p>
        </p:txBody>
      </p:sp>
      <p:sp>
        <p:nvSpPr>
          <p:cNvPr id="5" name="Header Placeholder 4"/>
          <p:cNvSpPr>
            <a:spLocks noGrp="1"/>
          </p:cNvSpPr>
          <p:nvPr>
            <p:ph type="hdr" sz="quarter" idx="11"/>
          </p:nvPr>
        </p:nvSpPr>
        <p:spPr/>
        <p:txBody>
          <a:bodyPr/>
          <a:lstStyle/>
          <a:p>
            <a:r>
              <a:rPr lang="en-US" smtClean="0"/>
              <a:t>V3</a:t>
            </a:r>
            <a:endParaRPr lang="en-US"/>
          </a:p>
        </p:txBody>
      </p:sp>
    </p:spTree>
    <p:extLst>
      <p:ext uri="{BB962C8B-B14F-4D97-AF65-F5344CB8AC3E}">
        <p14:creationId xmlns:p14="http://schemas.microsoft.com/office/powerpoint/2010/main" val="25224874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Once</a:t>
            </a:r>
            <a:r>
              <a:rPr lang="en-US" baseline="0" dirty="0" smtClean="0"/>
              <a:t> we have </a:t>
            </a:r>
            <a:r>
              <a:rPr lang="en-US" baseline="0" dirty="0" err="1" smtClean="0"/>
              <a:t>scorePtr</a:t>
            </a:r>
            <a:r>
              <a:rPr lang="en-US" baseline="0" dirty="0" smtClean="0"/>
              <a:t> pointing to an array element, we can add a number of elements to the pointer to point to an element that is that number of elements away. We can access the elements using either standard array notation or this pointer notation. In fact if </a:t>
            </a:r>
            <a:r>
              <a:rPr lang="en-US" baseline="0" dirty="0" err="1" smtClean="0"/>
              <a:t>scorePtr</a:t>
            </a:r>
            <a:r>
              <a:rPr lang="en-US" baseline="0" dirty="0" smtClean="0"/>
              <a:t> points to the first element of the array, scores sub n is equivalent to indirection of </a:t>
            </a:r>
            <a:r>
              <a:rPr lang="en-US" baseline="0" dirty="0" err="1" smtClean="0"/>
              <a:t>scorePtr</a:t>
            </a:r>
            <a:r>
              <a:rPr lang="en-US" baseline="0" dirty="0" smtClean="0"/>
              <a:t> plus n.</a:t>
            </a:r>
          </a:p>
          <a:p>
            <a:endParaRPr lang="en-US" baseline="0" dirty="0" smtClean="0"/>
          </a:p>
          <a:p>
            <a:endParaRPr lang="en-US" baseline="0" dirty="0" smtClean="0"/>
          </a:p>
          <a:p>
            <a:r>
              <a:rPr lang="en-US" baseline="0" dirty="0" smtClean="0"/>
              <a:t>But why would you want to use pointer notation? That brings us to allocating dynamic memory.</a:t>
            </a:r>
            <a:endParaRPr lang="en-US" dirty="0"/>
          </a:p>
        </p:txBody>
      </p:sp>
      <p:sp>
        <p:nvSpPr>
          <p:cNvPr id="4" name="Slide Number Placeholder 3"/>
          <p:cNvSpPr>
            <a:spLocks noGrp="1"/>
          </p:cNvSpPr>
          <p:nvPr>
            <p:ph type="sldNum" sz="quarter" idx="10"/>
          </p:nvPr>
        </p:nvSpPr>
        <p:spPr/>
        <p:txBody>
          <a:bodyPr/>
          <a:lstStyle/>
          <a:p>
            <a:fld id="{C237B1E6-5EBD-4C12-9CF2-4C13CCC2F94A}" type="slidenum">
              <a:rPr lang="en-US" smtClean="0"/>
              <a:pPr/>
              <a:t>22</a:t>
            </a:fld>
            <a:endParaRPr lang="en-US"/>
          </a:p>
        </p:txBody>
      </p:sp>
      <p:sp>
        <p:nvSpPr>
          <p:cNvPr id="5" name="Header Placeholder 4"/>
          <p:cNvSpPr>
            <a:spLocks noGrp="1"/>
          </p:cNvSpPr>
          <p:nvPr>
            <p:ph type="hdr" sz="quarter" idx="11"/>
          </p:nvPr>
        </p:nvSpPr>
        <p:spPr/>
        <p:txBody>
          <a:bodyPr/>
          <a:lstStyle/>
          <a:p>
            <a:r>
              <a:rPr lang="en-US" smtClean="0"/>
              <a:t>V3</a:t>
            </a:r>
            <a:endParaRPr lang="en-US"/>
          </a:p>
        </p:txBody>
      </p:sp>
    </p:spTree>
    <p:extLst>
      <p:ext uri="{BB962C8B-B14F-4D97-AF65-F5344CB8AC3E}">
        <p14:creationId xmlns:p14="http://schemas.microsoft.com/office/powerpoint/2010/main" val="173511471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Back on slide #2, we said that pointers will allows us to perform several tasks that we have not been able to do up to this point. It will allows us to simulate call-by-reference so that a function can change the value of a variable that is passed to it (starting with slide #11). It will also allow us to dynamically allocate memory and then manipulate that memory.</a:t>
            </a:r>
            <a:endParaRPr lang="en-US" dirty="0" smtClean="0"/>
          </a:p>
          <a:p>
            <a:endParaRPr lang="en-US" dirty="0" smtClean="0"/>
          </a:p>
          <a:p>
            <a:r>
              <a:rPr lang="en-US" dirty="0" smtClean="0"/>
              <a:t>So far, the compiler has allocated variables when they are declared from an</a:t>
            </a:r>
            <a:r>
              <a:rPr lang="en-US" baseline="0" dirty="0" smtClean="0"/>
              <a:t> area known as the stack. The size of those variables must be known at compile time. There are times when you do not know the size in advance and it would be convenient to allocate that memory at run time after we know the size of memory we need. The system maintains another memory area called the heap. C functions such as </a:t>
            </a:r>
            <a:r>
              <a:rPr lang="en-US" baseline="0" dirty="0" err="1" smtClean="0"/>
              <a:t>calloc</a:t>
            </a:r>
            <a:r>
              <a:rPr lang="en-US" baseline="0" dirty="0" smtClean="0"/>
              <a:t> and </a:t>
            </a:r>
            <a:r>
              <a:rPr lang="en-US" baseline="0" dirty="0" err="1" smtClean="0"/>
              <a:t>malloc</a:t>
            </a:r>
            <a:r>
              <a:rPr lang="en-US" baseline="0" dirty="0" smtClean="0"/>
              <a:t> allow us to allocate memory off the heap when we need to and of the size that we need.</a:t>
            </a:r>
            <a:endParaRPr lang="en-US" dirty="0"/>
          </a:p>
        </p:txBody>
      </p:sp>
      <p:sp>
        <p:nvSpPr>
          <p:cNvPr id="4" name="Slide Number Placeholder 3"/>
          <p:cNvSpPr>
            <a:spLocks noGrp="1"/>
          </p:cNvSpPr>
          <p:nvPr>
            <p:ph type="sldNum" sz="quarter" idx="10"/>
          </p:nvPr>
        </p:nvSpPr>
        <p:spPr/>
        <p:txBody>
          <a:bodyPr/>
          <a:lstStyle/>
          <a:p>
            <a:fld id="{C237B1E6-5EBD-4C12-9CF2-4C13CCC2F94A}" type="slidenum">
              <a:rPr lang="en-US" smtClean="0"/>
              <a:pPr/>
              <a:t>23</a:t>
            </a:fld>
            <a:endParaRPr lang="en-US"/>
          </a:p>
        </p:txBody>
      </p:sp>
      <p:sp>
        <p:nvSpPr>
          <p:cNvPr id="5" name="Header Placeholder 4"/>
          <p:cNvSpPr>
            <a:spLocks noGrp="1"/>
          </p:cNvSpPr>
          <p:nvPr>
            <p:ph type="hdr" sz="quarter" idx="11"/>
          </p:nvPr>
        </p:nvSpPr>
        <p:spPr/>
        <p:txBody>
          <a:bodyPr/>
          <a:lstStyle/>
          <a:p>
            <a:r>
              <a:rPr lang="en-US" smtClean="0"/>
              <a:t>V3</a:t>
            </a:r>
            <a:endParaRPr lang="en-US"/>
          </a:p>
        </p:txBody>
      </p:sp>
    </p:spTree>
    <p:extLst>
      <p:ext uri="{BB962C8B-B14F-4D97-AF65-F5344CB8AC3E}">
        <p14:creationId xmlns:p14="http://schemas.microsoft.com/office/powerpoint/2010/main" val="303614929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a:t>
            </a:r>
            <a:r>
              <a:rPr lang="en-US" baseline="0" dirty="0" smtClean="0"/>
              <a:t> use the heap, we first use a function to allocate the memory. The function generally returns a void pointer since the function does not know what type of data we wish to store. We will have to type cast the pointer to the type of pointer that we wish. Once we have the memory allocated and the address stored in a pointer, we can use the memory using pointer notation. Lastly, once we no longer need the memory, we should release it to that it can be used for other purposes.</a:t>
            </a:r>
            <a:endParaRPr lang="en-US" dirty="0"/>
          </a:p>
        </p:txBody>
      </p:sp>
      <p:sp>
        <p:nvSpPr>
          <p:cNvPr id="4" name="Slide Number Placeholder 3"/>
          <p:cNvSpPr>
            <a:spLocks noGrp="1"/>
          </p:cNvSpPr>
          <p:nvPr>
            <p:ph type="sldNum" sz="quarter" idx="10"/>
          </p:nvPr>
        </p:nvSpPr>
        <p:spPr/>
        <p:txBody>
          <a:bodyPr/>
          <a:lstStyle/>
          <a:p>
            <a:fld id="{C237B1E6-5EBD-4C12-9CF2-4C13CCC2F94A}" type="slidenum">
              <a:rPr lang="en-US" smtClean="0"/>
              <a:pPr/>
              <a:t>24</a:t>
            </a:fld>
            <a:endParaRPr lang="en-US"/>
          </a:p>
        </p:txBody>
      </p:sp>
      <p:sp>
        <p:nvSpPr>
          <p:cNvPr id="5" name="Header Placeholder 4"/>
          <p:cNvSpPr>
            <a:spLocks noGrp="1"/>
          </p:cNvSpPr>
          <p:nvPr>
            <p:ph type="hdr" sz="quarter" idx="11"/>
          </p:nvPr>
        </p:nvSpPr>
        <p:spPr/>
        <p:txBody>
          <a:bodyPr/>
          <a:lstStyle/>
          <a:p>
            <a:r>
              <a:rPr lang="en-US" smtClean="0"/>
              <a:t>V3</a:t>
            </a:r>
            <a:endParaRPr lang="en-US"/>
          </a:p>
        </p:txBody>
      </p:sp>
    </p:spTree>
    <p:extLst>
      <p:ext uri="{BB962C8B-B14F-4D97-AF65-F5344CB8AC3E}">
        <p14:creationId xmlns:p14="http://schemas.microsoft.com/office/powerpoint/2010/main" val="160649503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first heap</a:t>
            </a:r>
            <a:r>
              <a:rPr lang="en-US" baseline="0" dirty="0" smtClean="0"/>
              <a:t> allocation function we will examine is </a:t>
            </a:r>
            <a:r>
              <a:rPr lang="en-US" baseline="0" dirty="0" err="1" smtClean="0"/>
              <a:t>calloc</a:t>
            </a:r>
            <a:r>
              <a:rPr lang="en-US" baseline="0" dirty="0" smtClean="0"/>
              <a:t>. We can use it to allocate an array initialized to zeros. The </a:t>
            </a:r>
            <a:r>
              <a:rPr lang="en-US" baseline="0" dirty="0" err="1" smtClean="0"/>
              <a:t>calloc</a:t>
            </a:r>
            <a:r>
              <a:rPr lang="en-US" baseline="0" dirty="0" smtClean="0"/>
              <a:t> function is in the standard library so we must include </a:t>
            </a:r>
            <a:r>
              <a:rPr lang="en-US" baseline="0" dirty="0" err="1" smtClean="0"/>
              <a:t>stdlib.h</a:t>
            </a:r>
            <a:r>
              <a:rPr lang="en-US" baseline="0" dirty="0" smtClean="0"/>
              <a:t>. The </a:t>
            </a:r>
            <a:r>
              <a:rPr lang="en-US" baseline="0" dirty="0" err="1" smtClean="0"/>
              <a:t>calloc</a:t>
            </a:r>
            <a:r>
              <a:rPr lang="en-US" baseline="0" dirty="0" smtClean="0"/>
              <a:t> function takes two arguments. The first is the number of array elements and the second is the size of each element. We can use the </a:t>
            </a:r>
            <a:r>
              <a:rPr lang="en-US" baseline="0" dirty="0" err="1" smtClean="0"/>
              <a:t>sizeof</a:t>
            </a:r>
            <a:r>
              <a:rPr lang="en-US" baseline="0" dirty="0" smtClean="0"/>
              <a:t> operator along with the data type to get the size of a single element if needed. </a:t>
            </a:r>
            <a:r>
              <a:rPr lang="en-US" baseline="0" dirty="0" err="1" smtClean="0"/>
              <a:t>calloc</a:t>
            </a:r>
            <a:r>
              <a:rPr lang="en-US" baseline="0" dirty="0" smtClean="0"/>
              <a:t> returns a void pointer if successful and NULL if unsuccessful.</a:t>
            </a:r>
            <a:endParaRPr lang="en-US" dirty="0"/>
          </a:p>
        </p:txBody>
      </p:sp>
      <p:sp>
        <p:nvSpPr>
          <p:cNvPr id="4" name="Slide Number Placeholder 3"/>
          <p:cNvSpPr>
            <a:spLocks noGrp="1"/>
          </p:cNvSpPr>
          <p:nvPr>
            <p:ph type="sldNum" sz="quarter" idx="10"/>
          </p:nvPr>
        </p:nvSpPr>
        <p:spPr/>
        <p:txBody>
          <a:bodyPr/>
          <a:lstStyle/>
          <a:p>
            <a:fld id="{C237B1E6-5EBD-4C12-9CF2-4C13CCC2F94A}" type="slidenum">
              <a:rPr lang="en-US" smtClean="0"/>
              <a:pPr/>
              <a:t>25</a:t>
            </a:fld>
            <a:endParaRPr lang="en-US"/>
          </a:p>
        </p:txBody>
      </p:sp>
      <p:sp>
        <p:nvSpPr>
          <p:cNvPr id="5" name="Header Placeholder 4"/>
          <p:cNvSpPr>
            <a:spLocks noGrp="1"/>
          </p:cNvSpPr>
          <p:nvPr>
            <p:ph type="hdr" sz="quarter" idx="11"/>
          </p:nvPr>
        </p:nvSpPr>
        <p:spPr/>
        <p:txBody>
          <a:bodyPr/>
          <a:lstStyle/>
          <a:p>
            <a:r>
              <a:rPr lang="en-US" smtClean="0"/>
              <a:t>V3</a:t>
            </a:r>
            <a:endParaRPr lang="en-US"/>
          </a:p>
        </p:txBody>
      </p:sp>
    </p:spTree>
    <p:extLst>
      <p:ext uri="{BB962C8B-B14F-4D97-AF65-F5344CB8AC3E}">
        <p14:creationId xmlns:p14="http://schemas.microsoft.com/office/powerpoint/2010/main" val="297066171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the first example</a:t>
            </a:r>
            <a:r>
              <a:rPr lang="en-US" baseline="0" dirty="0" smtClean="0"/>
              <a:t> shown here, we wish to dynamically allocate memory for a string to hold 500 characters including the null character. We define a char pointer which we will use to get to the allocated string. We then use the </a:t>
            </a:r>
            <a:r>
              <a:rPr lang="en-US" baseline="0" dirty="0" err="1" smtClean="0"/>
              <a:t>calloc</a:t>
            </a:r>
            <a:r>
              <a:rPr lang="en-US" baseline="0" dirty="0" smtClean="0"/>
              <a:t> function to allocate the memory. The first argument is the string length and the second is the size of one character which should be one. Since a void pointer is returned, we type cast the pointer to a char pointer before storing it in our pointer variable. We then need to see if our allocation was unsuccessful. We check the pointer for NULL and perform appropriate actions if it is.</a:t>
            </a:r>
          </a:p>
          <a:p>
            <a:endParaRPr lang="en-US" baseline="0" dirty="0" smtClean="0"/>
          </a:p>
          <a:p>
            <a:r>
              <a:rPr lang="en-US" baseline="0" dirty="0" smtClean="0"/>
              <a:t>In the second example, we want to allocate memory for an array of 1000 integers. When defining the pointer </a:t>
            </a:r>
            <a:r>
              <a:rPr lang="en-US" baseline="0" dirty="0" err="1" smtClean="0"/>
              <a:t>arrayPtr</a:t>
            </a:r>
            <a:r>
              <a:rPr lang="en-US" baseline="0" dirty="0" smtClean="0"/>
              <a:t>, we specify that it is an </a:t>
            </a:r>
            <a:r>
              <a:rPr lang="en-US" baseline="0" dirty="0" err="1" smtClean="0"/>
              <a:t>int</a:t>
            </a:r>
            <a:r>
              <a:rPr lang="en-US" baseline="0" dirty="0" smtClean="0"/>
              <a:t> pointer. Our call to </a:t>
            </a:r>
            <a:r>
              <a:rPr lang="en-US" baseline="0" dirty="0" err="1" smtClean="0"/>
              <a:t>calloc</a:t>
            </a:r>
            <a:r>
              <a:rPr lang="en-US" baseline="0" dirty="0" smtClean="0"/>
              <a:t> has two arguments, the number of elements we want to allocate and the size of each element which is </a:t>
            </a:r>
            <a:r>
              <a:rPr lang="en-US" baseline="0" dirty="0" err="1" smtClean="0"/>
              <a:t>sizeof</a:t>
            </a:r>
            <a:r>
              <a:rPr lang="en-US" baseline="0" dirty="0" smtClean="0"/>
              <a:t>(</a:t>
            </a:r>
            <a:r>
              <a:rPr lang="en-US" baseline="0" dirty="0" err="1" smtClean="0"/>
              <a:t>int</a:t>
            </a:r>
            <a:r>
              <a:rPr lang="en-US" baseline="0" dirty="0" smtClean="0"/>
              <a:t>). We type cast the return to an </a:t>
            </a:r>
            <a:r>
              <a:rPr lang="en-US" baseline="0" dirty="0" err="1" smtClean="0"/>
              <a:t>int</a:t>
            </a:r>
            <a:r>
              <a:rPr lang="en-US" baseline="0" dirty="0" smtClean="0"/>
              <a:t> pointer and store it in </a:t>
            </a:r>
            <a:r>
              <a:rPr lang="en-US" baseline="0" dirty="0" err="1" smtClean="0"/>
              <a:t>arrayPtr</a:t>
            </a:r>
            <a:r>
              <a:rPr lang="en-US" baseline="0" dirty="0" smtClean="0"/>
              <a:t>. Again we check to see if our allocation was unsuccessful.</a:t>
            </a:r>
          </a:p>
        </p:txBody>
      </p:sp>
      <p:sp>
        <p:nvSpPr>
          <p:cNvPr id="4" name="Slide Number Placeholder 3"/>
          <p:cNvSpPr>
            <a:spLocks noGrp="1"/>
          </p:cNvSpPr>
          <p:nvPr>
            <p:ph type="sldNum" sz="quarter" idx="10"/>
          </p:nvPr>
        </p:nvSpPr>
        <p:spPr/>
        <p:txBody>
          <a:bodyPr/>
          <a:lstStyle/>
          <a:p>
            <a:fld id="{C237B1E6-5EBD-4C12-9CF2-4C13CCC2F94A}" type="slidenum">
              <a:rPr lang="en-US" smtClean="0"/>
              <a:pPr/>
              <a:t>26</a:t>
            </a:fld>
            <a:endParaRPr lang="en-US"/>
          </a:p>
        </p:txBody>
      </p:sp>
      <p:sp>
        <p:nvSpPr>
          <p:cNvPr id="5" name="Header Placeholder 4"/>
          <p:cNvSpPr>
            <a:spLocks noGrp="1"/>
          </p:cNvSpPr>
          <p:nvPr>
            <p:ph type="hdr" sz="quarter" idx="11"/>
          </p:nvPr>
        </p:nvSpPr>
        <p:spPr/>
        <p:txBody>
          <a:bodyPr/>
          <a:lstStyle/>
          <a:p>
            <a:r>
              <a:rPr lang="en-US" smtClean="0"/>
              <a:t>V3</a:t>
            </a:r>
            <a:endParaRPr lang="en-US"/>
          </a:p>
        </p:txBody>
      </p:sp>
    </p:spTree>
    <p:extLst>
      <p:ext uri="{BB962C8B-B14F-4D97-AF65-F5344CB8AC3E}">
        <p14:creationId xmlns:p14="http://schemas.microsoft.com/office/powerpoint/2010/main" val="295201922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other heap allocation function that we will look at is </a:t>
            </a:r>
            <a:r>
              <a:rPr lang="en-US" dirty="0" err="1" smtClean="0"/>
              <a:t>malloc</a:t>
            </a:r>
            <a:r>
              <a:rPr lang="en-US" dirty="0" smtClean="0"/>
              <a:t>. There</a:t>
            </a:r>
            <a:r>
              <a:rPr lang="en-US" baseline="0" dirty="0" smtClean="0"/>
              <a:t> are a couple of differences between </a:t>
            </a:r>
            <a:r>
              <a:rPr lang="en-US" baseline="0" dirty="0" err="1" smtClean="0"/>
              <a:t>malloc</a:t>
            </a:r>
            <a:r>
              <a:rPr lang="en-US" baseline="0" dirty="0" smtClean="0"/>
              <a:t> and </a:t>
            </a:r>
            <a:r>
              <a:rPr lang="en-US" baseline="0" dirty="0" err="1" smtClean="0"/>
              <a:t>calloc</a:t>
            </a:r>
            <a:r>
              <a:rPr lang="en-US" baseline="0" dirty="0" smtClean="0"/>
              <a:t>. The </a:t>
            </a:r>
            <a:r>
              <a:rPr lang="en-US" baseline="0" dirty="0" err="1" smtClean="0"/>
              <a:t>malloc</a:t>
            </a:r>
            <a:r>
              <a:rPr lang="en-US" baseline="0" dirty="0" smtClean="0"/>
              <a:t> function does not initialize the allocated memory and the </a:t>
            </a:r>
            <a:r>
              <a:rPr lang="en-US" baseline="0" dirty="0" err="1" smtClean="0"/>
              <a:t>malloc</a:t>
            </a:r>
            <a:r>
              <a:rPr lang="en-US" baseline="0" dirty="0" smtClean="0"/>
              <a:t> function only has one argument which is the total amount of memory required. The function returns the same thing: void pointer or NULL.</a:t>
            </a:r>
            <a:endParaRPr lang="en-US" dirty="0"/>
          </a:p>
        </p:txBody>
      </p:sp>
      <p:sp>
        <p:nvSpPr>
          <p:cNvPr id="4" name="Slide Number Placeholder 3"/>
          <p:cNvSpPr>
            <a:spLocks noGrp="1"/>
          </p:cNvSpPr>
          <p:nvPr>
            <p:ph type="sldNum" sz="quarter" idx="10"/>
          </p:nvPr>
        </p:nvSpPr>
        <p:spPr/>
        <p:txBody>
          <a:bodyPr/>
          <a:lstStyle/>
          <a:p>
            <a:fld id="{C237B1E6-5EBD-4C12-9CF2-4C13CCC2F94A}" type="slidenum">
              <a:rPr lang="en-US" smtClean="0"/>
              <a:pPr/>
              <a:t>27</a:t>
            </a:fld>
            <a:endParaRPr lang="en-US"/>
          </a:p>
        </p:txBody>
      </p:sp>
      <p:sp>
        <p:nvSpPr>
          <p:cNvPr id="5" name="Header Placeholder 4"/>
          <p:cNvSpPr>
            <a:spLocks noGrp="1"/>
          </p:cNvSpPr>
          <p:nvPr>
            <p:ph type="hdr" sz="quarter" idx="11"/>
          </p:nvPr>
        </p:nvSpPr>
        <p:spPr/>
        <p:txBody>
          <a:bodyPr/>
          <a:lstStyle/>
          <a:p>
            <a:r>
              <a:rPr lang="en-US" smtClean="0"/>
              <a:t>V3</a:t>
            </a:r>
            <a:endParaRPr lang="en-US"/>
          </a:p>
        </p:txBody>
      </p:sp>
    </p:spTree>
    <p:extLst>
      <p:ext uri="{BB962C8B-B14F-4D97-AF65-F5344CB8AC3E}">
        <p14:creationId xmlns:p14="http://schemas.microsoft.com/office/powerpoint/2010/main" val="193601390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are our same two examples using </a:t>
            </a:r>
            <a:r>
              <a:rPr lang="en-US" dirty="0" err="1" smtClean="0"/>
              <a:t>malloc</a:t>
            </a:r>
            <a:r>
              <a:rPr lang="en-US" dirty="0" smtClean="0"/>
              <a:t>. In the first example since the </a:t>
            </a:r>
            <a:r>
              <a:rPr lang="en-US" dirty="0" err="1" smtClean="0"/>
              <a:t>sizeof</a:t>
            </a:r>
            <a:r>
              <a:rPr lang="en-US" dirty="0" smtClean="0"/>
              <a:t>(char)</a:t>
            </a:r>
            <a:r>
              <a:rPr lang="en-US" baseline="0" dirty="0" smtClean="0"/>
              <a:t> is one, the only argument we need is the number of characters.</a:t>
            </a:r>
          </a:p>
          <a:p>
            <a:endParaRPr lang="en-US" baseline="0" dirty="0" smtClean="0"/>
          </a:p>
          <a:p>
            <a:r>
              <a:rPr lang="en-US" baseline="0" dirty="0" smtClean="0"/>
              <a:t>In the second example to get the total memory to allocate for the array as the argument, we multiply the number of elements by the size of each element, </a:t>
            </a:r>
            <a:r>
              <a:rPr lang="en-US" baseline="0" dirty="0" err="1" smtClean="0"/>
              <a:t>sizeof</a:t>
            </a:r>
            <a:r>
              <a:rPr lang="en-US" baseline="0" dirty="0" smtClean="0"/>
              <a:t>(</a:t>
            </a:r>
            <a:r>
              <a:rPr lang="en-US" baseline="0" dirty="0" err="1" smtClean="0"/>
              <a:t>int</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C237B1E6-5EBD-4C12-9CF2-4C13CCC2F94A}" type="slidenum">
              <a:rPr lang="en-US" smtClean="0"/>
              <a:pPr/>
              <a:t>28</a:t>
            </a:fld>
            <a:endParaRPr lang="en-US"/>
          </a:p>
        </p:txBody>
      </p:sp>
      <p:sp>
        <p:nvSpPr>
          <p:cNvPr id="5" name="Header Placeholder 4"/>
          <p:cNvSpPr>
            <a:spLocks noGrp="1"/>
          </p:cNvSpPr>
          <p:nvPr>
            <p:ph type="hdr" sz="quarter" idx="11"/>
          </p:nvPr>
        </p:nvSpPr>
        <p:spPr/>
        <p:txBody>
          <a:bodyPr/>
          <a:lstStyle/>
          <a:p>
            <a:r>
              <a:rPr lang="en-US" smtClean="0"/>
              <a:t>V3</a:t>
            </a:r>
            <a:endParaRPr lang="en-US"/>
          </a:p>
        </p:txBody>
      </p:sp>
    </p:spTree>
    <p:extLst>
      <p:ext uri="{BB962C8B-B14F-4D97-AF65-F5344CB8AC3E}">
        <p14:creationId xmlns:p14="http://schemas.microsoft.com/office/powerpoint/2010/main" val="235822661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Once our memory is allocated we can then use pointer notation to manipulate the memory.</a:t>
            </a:r>
            <a:r>
              <a:rPr lang="en-US" baseline="0" dirty="0" smtClean="0"/>
              <a:t> When we no longer need the memory, we should release it for other uses. We can do that with the free function which requires only one argument, the address of the memory to be released. The system will know based on the address how much memory is to be released. It is also a good programming practice to set your program’s pointer to NULL if you will be reusing it.</a:t>
            </a:r>
            <a:endParaRPr lang="en-US" dirty="0"/>
          </a:p>
        </p:txBody>
      </p:sp>
      <p:sp>
        <p:nvSpPr>
          <p:cNvPr id="4" name="Slide Number Placeholder 3"/>
          <p:cNvSpPr>
            <a:spLocks noGrp="1"/>
          </p:cNvSpPr>
          <p:nvPr>
            <p:ph type="sldNum" sz="quarter" idx="10"/>
          </p:nvPr>
        </p:nvSpPr>
        <p:spPr/>
        <p:txBody>
          <a:bodyPr/>
          <a:lstStyle/>
          <a:p>
            <a:fld id="{C237B1E6-5EBD-4C12-9CF2-4C13CCC2F94A}" type="slidenum">
              <a:rPr lang="en-US" smtClean="0"/>
              <a:pPr/>
              <a:t>29</a:t>
            </a:fld>
            <a:endParaRPr lang="en-US"/>
          </a:p>
        </p:txBody>
      </p:sp>
      <p:sp>
        <p:nvSpPr>
          <p:cNvPr id="5" name="Header Placeholder 4"/>
          <p:cNvSpPr>
            <a:spLocks noGrp="1"/>
          </p:cNvSpPr>
          <p:nvPr>
            <p:ph type="hdr" sz="quarter" idx="11"/>
          </p:nvPr>
        </p:nvSpPr>
        <p:spPr/>
        <p:txBody>
          <a:bodyPr/>
          <a:lstStyle/>
          <a:p>
            <a:r>
              <a:rPr lang="en-US" smtClean="0"/>
              <a:t>V3</a:t>
            </a:r>
            <a:endParaRPr lang="en-US"/>
          </a:p>
        </p:txBody>
      </p:sp>
    </p:spTree>
    <p:extLst>
      <p:ext uri="{BB962C8B-B14F-4D97-AF65-F5344CB8AC3E}">
        <p14:creationId xmlns:p14="http://schemas.microsoft.com/office/powerpoint/2010/main" val="13970280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Declaring a pointer is similar in syntax to other variables. The only difference is the asterisk,</a:t>
            </a:r>
            <a:r>
              <a:rPr lang="en-US" baseline="0" dirty="0" smtClean="0"/>
              <a:t> star, just before the variable name. The type that is declared is the data type of the data that the pointer will be pointing to.</a:t>
            </a:r>
          </a:p>
          <a:p>
            <a:endParaRPr lang="en-US" baseline="0" dirty="0" smtClean="0"/>
          </a:p>
          <a:p>
            <a:r>
              <a:rPr lang="en-US" baseline="0" dirty="0" smtClean="0"/>
              <a:t>In the examples shown here, </a:t>
            </a:r>
            <a:r>
              <a:rPr lang="en-US" baseline="0" dirty="0" err="1" smtClean="0"/>
              <a:t>x_ptr</a:t>
            </a:r>
            <a:r>
              <a:rPr lang="en-US" baseline="0" dirty="0" smtClean="0"/>
              <a:t> is a pointer to an int. It has not been initialized so we do not know what it points to. The next statement defines two pointers. Each points to a double value and each is initialized to NULL. Lastly,  grade is defined as a pointer to a char and is initialized to NULL.</a:t>
            </a:r>
          </a:p>
          <a:p>
            <a:endParaRPr lang="en-US" baseline="0" dirty="0" smtClean="0"/>
          </a:p>
          <a:p>
            <a:r>
              <a:rPr lang="en-US" baseline="0" dirty="0" err="1" smtClean="0"/>
              <a:t>x_ptr</a:t>
            </a:r>
            <a:r>
              <a:rPr lang="en-US" baseline="0" dirty="0" smtClean="0"/>
              <a:t>, </a:t>
            </a:r>
            <a:r>
              <a:rPr lang="en-US" baseline="0" dirty="0" err="1" smtClean="0"/>
              <a:t>aPtr</a:t>
            </a:r>
            <a:r>
              <a:rPr lang="en-US" baseline="0" dirty="0" smtClean="0"/>
              <a:t>, </a:t>
            </a:r>
            <a:r>
              <a:rPr lang="en-US" baseline="0" dirty="0" err="1" smtClean="0"/>
              <a:t>bPtr</a:t>
            </a:r>
            <a:r>
              <a:rPr lang="en-US" baseline="0" dirty="0" smtClean="0"/>
              <a:t>, and grade are the names of the pointer variables, not the data that they point to. The asterisk indicates that they are pointers so the they will each be allocated enough memory to hold an address. The data type defines how large the data is that is pointed to by the variable.</a:t>
            </a:r>
            <a:endParaRPr lang="en-US" dirty="0"/>
          </a:p>
        </p:txBody>
      </p:sp>
      <p:sp>
        <p:nvSpPr>
          <p:cNvPr id="4" name="Slide Number Placeholder 3"/>
          <p:cNvSpPr>
            <a:spLocks noGrp="1"/>
          </p:cNvSpPr>
          <p:nvPr>
            <p:ph type="sldNum" sz="quarter" idx="10"/>
          </p:nvPr>
        </p:nvSpPr>
        <p:spPr/>
        <p:txBody>
          <a:bodyPr/>
          <a:lstStyle/>
          <a:p>
            <a:fld id="{C237B1E6-5EBD-4C12-9CF2-4C13CCC2F94A}" type="slidenum">
              <a:rPr lang="en-US" smtClean="0"/>
              <a:pPr/>
              <a:t>3</a:t>
            </a:fld>
            <a:endParaRPr lang="en-US"/>
          </a:p>
        </p:txBody>
      </p:sp>
      <p:sp>
        <p:nvSpPr>
          <p:cNvPr id="5" name="Header Placeholder 4"/>
          <p:cNvSpPr>
            <a:spLocks noGrp="1"/>
          </p:cNvSpPr>
          <p:nvPr>
            <p:ph type="hdr" sz="quarter" idx="11"/>
          </p:nvPr>
        </p:nvSpPr>
        <p:spPr/>
        <p:txBody>
          <a:bodyPr/>
          <a:lstStyle/>
          <a:p>
            <a:r>
              <a:rPr lang="en-US" smtClean="0"/>
              <a:t>V3</a:t>
            </a:r>
            <a:endParaRPr lang="en-US"/>
          </a:p>
        </p:txBody>
      </p:sp>
    </p:spTree>
    <p:extLst>
      <p:ext uri="{BB962C8B-B14F-4D97-AF65-F5344CB8AC3E}">
        <p14:creationId xmlns:p14="http://schemas.microsoft.com/office/powerpoint/2010/main" val="309262232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 - &gt; 101/1608/</a:t>
            </a:r>
            <a:r>
              <a:rPr lang="en-US" baseline="0" dirty="0" err="1" smtClean="0"/>
              <a:t>classExamples</a:t>
            </a:r>
            <a:r>
              <a:rPr lang="en-US" baseline="0" dirty="0" smtClean="0"/>
              <a:t>/pointers/</a:t>
            </a:r>
            <a:r>
              <a:rPr lang="en-US" baseline="0" dirty="0" err="1" smtClean="0"/>
              <a:t>mallocExample.c</a:t>
            </a:r>
            <a:r>
              <a:rPr lang="en-US" baseline="0" dirty="0" smtClean="0"/>
              <a:t>      (sort2.c re-written using </a:t>
            </a:r>
            <a:r>
              <a:rPr lang="en-US" baseline="0" dirty="0" err="1" smtClean="0"/>
              <a:t>malloc</a:t>
            </a:r>
            <a:r>
              <a:rPr lang="en-US" baseline="0" dirty="0" smtClean="0"/>
              <a:t>)</a:t>
            </a:r>
          </a:p>
          <a:p>
            <a:endParaRPr lang="en-US" dirty="0"/>
          </a:p>
        </p:txBody>
      </p:sp>
      <p:sp>
        <p:nvSpPr>
          <p:cNvPr id="4" name="Slide Number Placeholder 3"/>
          <p:cNvSpPr>
            <a:spLocks noGrp="1"/>
          </p:cNvSpPr>
          <p:nvPr>
            <p:ph type="sldNum" sz="quarter" idx="10"/>
          </p:nvPr>
        </p:nvSpPr>
        <p:spPr/>
        <p:txBody>
          <a:bodyPr/>
          <a:lstStyle/>
          <a:p>
            <a:fld id="{C237B1E6-5EBD-4C12-9CF2-4C13CCC2F94A}" type="slidenum">
              <a:rPr lang="en-US" smtClean="0"/>
              <a:pPr/>
              <a:t>30</a:t>
            </a:fld>
            <a:endParaRPr lang="en-US" dirty="0"/>
          </a:p>
        </p:txBody>
      </p:sp>
      <p:sp>
        <p:nvSpPr>
          <p:cNvPr id="5" name="Header Placeholder 4"/>
          <p:cNvSpPr>
            <a:spLocks noGrp="1"/>
          </p:cNvSpPr>
          <p:nvPr>
            <p:ph type="hdr" sz="quarter" idx="11"/>
          </p:nvPr>
        </p:nvSpPr>
        <p:spPr/>
        <p:txBody>
          <a:bodyPr/>
          <a:lstStyle/>
          <a:p>
            <a:r>
              <a:rPr lang="en-US" smtClean="0"/>
              <a:t>V3</a:t>
            </a:r>
            <a:endParaRPr lang="en-US"/>
          </a:p>
        </p:txBody>
      </p:sp>
    </p:spTree>
    <p:extLst>
      <p:ext uri="{BB962C8B-B14F-4D97-AF65-F5344CB8AC3E}">
        <p14:creationId xmlns:p14="http://schemas.microsoft.com/office/powerpoint/2010/main" val="122552304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V3</a:t>
            </a:r>
            <a:endParaRPr lang="en-US"/>
          </a:p>
        </p:txBody>
      </p:sp>
      <p:sp>
        <p:nvSpPr>
          <p:cNvPr id="5" name="Slide Number Placeholder 4"/>
          <p:cNvSpPr>
            <a:spLocks noGrp="1"/>
          </p:cNvSpPr>
          <p:nvPr>
            <p:ph type="sldNum" sz="quarter" idx="11"/>
          </p:nvPr>
        </p:nvSpPr>
        <p:spPr/>
        <p:txBody>
          <a:bodyPr/>
          <a:lstStyle/>
          <a:p>
            <a:fld id="{C237B1E6-5EBD-4C12-9CF2-4C13CCC2F94A}" type="slidenum">
              <a:rPr lang="en-US" smtClean="0"/>
              <a:pPr/>
              <a:t>31</a:t>
            </a:fld>
            <a:endParaRPr lang="en-US" dirty="0"/>
          </a:p>
        </p:txBody>
      </p:sp>
    </p:spTree>
    <p:extLst>
      <p:ext uri="{BB962C8B-B14F-4D97-AF65-F5344CB8AC3E}">
        <p14:creationId xmlns:p14="http://schemas.microsoft.com/office/powerpoint/2010/main" val="321714496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first</a:t>
            </a:r>
            <a:r>
              <a:rPr lang="en-US" baseline="0" dirty="0" smtClean="0"/>
              <a:t> </a:t>
            </a:r>
            <a:r>
              <a:rPr lang="en-US" baseline="0" dirty="0" err="1" smtClean="0"/>
              <a:t>argv</a:t>
            </a:r>
            <a:r>
              <a:rPr lang="en-US" baseline="0" dirty="0" smtClean="0"/>
              <a:t> pointer points to the executable name.</a:t>
            </a:r>
          </a:p>
          <a:p>
            <a:r>
              <a:rPr lang="en-US" baseline="0" dirty="0" smtClean="0"/>
              <a:t>The remaining pointers point to each of the other arguments that were passed in.  </a:t>
            </a:r>
          </a:p>
          <a:p>
            <a:r>
              <a:rPr lang="en-US" baseline="0" dirty="0" smtClean="0"/>
              <a:t>The last pointer in the </a:t>
            </a:r>
            <a:r>
              <a:rPr lang="en-US" baseline="0" dirty="0" err="1" smtClean="0"/>
              <a:t>argv</a:t>
            </a:r>
            <a:r>
              <a:rPr lang="en-US" baseline="0" dirty="0" smtClean="0"/>
              <a:t> array is defined to be NULL, so there are always </a:t>
            </a:r>
            <a:r>
              <a:rPr lang="en-US" baseline="0" dirty="0" err="1" smtClean="0"/>
              <a:t>argc</a:t>
            </a:r>
            <a:r>
              <a:rPr lang="en-US" baseline="0" dirty="0" smtClean="0"/>
              <a:t> + 1 pointers in the </a:t>
            </a:r>
            <a:r>
              <a:rPr lang="en-US" baseline="0" dirty="0" err="1" smtClean="0"/>
              <a:t>argv</a:t>
            </a:r>
            <a:r>
              <a:rPr lang="en-US" baseline="0" dirty="0" smtClean="0"/>
              <a:t> array.</a:t>
            </a:r>
            <a:endParaRPr lang="en-US" dirty="0"/>
          </a:p>
        </p:txBody>
      </p:sp>
      <p:sp>
        <p:nvSpPr>
          <p:cNvPr id="4" name="Header Placeholder 3"/>
          <p:cNvSpPr>
            <a:spLocks noGrp="1"/>
          </p:cNvSpPr>
          <p:nvPr>
            <p:ph type="hdr" sz="quarter" idx="10"/>
          </p:nvPr>
        </p:nvSpPr>
        <p:spPr/>
        <p:txBody>
          <a:bodyPr/>
          <a:lstStyle/>
          <a:p>
            <a:r>
              <a:rPr lang="en-US" smtClean="0"/>
              <a:t>V3</a:t>
            </a:r>
            <a:endParaRPr lang="en-US"/>
          </a:p>
        </p:txBody>
      </p:sp>
      <p:sp>
        <p:nvSpPr>
          <p:cNvPr id="5" name="Slide Number Placeholder 4"/>
          <p:cNvSpPr>
            <a:spLocks noGrp="1"/>
          </p:cNvSpPr>
          <p:nvPr>
            <p:ph type="sldNum" sz="quarter" idx="11"/>
          </p:nvPr>
        </p:nvSpPr>
        <p:spPr/>
        <p:txBody>
          <a:bodyPr/>
          <a:lstStyle/>
          <a:p>
            <a:fld id="{C237B1E6-5EBD-4C12-9CF2-4C13CCC2F94A}" type="slidenum">
              <a:rPr lang="en-US" smtClean="0"/>
              <a:pPr/>
              <a:t>32</a:t>
            </a:fld>
            <a:endParaRPr lang="en-US" dirty="0"/>
          </a:p>
        </p:txBody>
      </p:sp>
    </p:spTree>
    <p:extLst>
      <p:ext uri="{BB962C8B-B14F-4D97-AF65-F5344CB8AC3E}">
        <p14:creationId xmlns:p14="http://schemas.microsoft.com/office/powerpoint/2010/main" val="242950464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t>V3</a:t>
            </a:r>
            <a:endParaRPr lang="en-US"/>
          </a:p>
        </p:txBody>
      </p:sp>
      <p:sp>
        <p:nvSpPr>
          <p:cNvPr id="5" name="Slide Number Placeholder 4"/>
          <p:cNvSpPr>
            <a:spLocks noGrp="1"/>
          </p:cNvSpPr>
          <p:nvPr>
            <p:ph type="sldNum" sz="quarter" idx="11"/>
          </p:nvPr>
        </p:nvSpPr>
        <p:spPr/>
        <p:txBody>
          <a:bodyPr/>
          <a:lstStyle/>
          <a:p>
            <a:fld id="{C237B1E6-5EBD-4C12-9CF2-4C13CCC2F94A}" type="slidenum">
              <a:rPr lang="en-US" smtClean="0"/>
              <a:pPr/>
              <a:t>33</a:t>
            </a:fld>
            <a:endParaRPr lang="en-US" dirty="0"/>
          </a:p>
        </p:txBody>
      </p:sp>
    </p:spTree>
    <p:extLst>
      <p:ext uri="{BB962C8B-B14F-4D97-AF65-F5344CB8AC3E}">
        <p14:creationId xmlns:p14="http://schemas.microsoft.com/office/powerpoint/2010/main" val="242950464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t>V3</a:t>
            </a:r>
            <a:endParaRPr lang="en-US"/>
          </a:p>
        </p:txBody>
      </p:sp>
      <p:sp>
        <p:nvSpPr>
          <p:cNvPr id="5" name="Slide Number Placeholder 4"/>
          <p:cNvSpPr>
            <a:spLocks noGrp="1"/>
          </p:cNvSpPr>
          <p:nvPr>
            <p:ph type="sldNum" sz="quarter" idx="11"/>
          </p:nvPr>
        </p:nvSpPr>
        <p:spPr/>
        <p:txBody>
          <a:bodyPr/>
          <a:lstStyle/>
          <a:p>
            <a:fld id="{C237B1E6-5EBD-4C12-9CF2-4C13CCC2F94A}" type="slidenum">
              <a:rPr lang="en-US" smtClean="0"/>
              <a:pPr/>
              <a:t>34</a:t>
            </a:fld>
            <a:endParaRPr lang="en-US" dirty="0"/>
          </a:p>
        </p:txBody>
      </p:sp>
    </p:spTree>
    <p:extLst>
      <p:ext uri="{BB962C8B-B14F-4D97-AF65-F5344CB8AC3E}">
        <p14:creationId xmlns:p14="http://schemas.microsoft.com/office/powerpoint/2010/main" val="24295046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see then that a pointer has two associated</a:t>
            </a:r>
            <a:r>
              <a:rPr lang="en-US" baseline="0" dirty="0" smtClean="0"/>
              <a:t> values. One is the stored address. This is the value that you are referencing when you use the variable name by itself. The other value is the value stored in the location pointed to by the pointer variable. This is referenced by using the indirection operator which is an asterisk.</a:t>
            </a:r>
            <a:endParaRPr lang="en-US" dirty="0"/>
          </a:p>
        </p:txBody>
      </p:sp>
      <p:sp>
        <p:nvSpPr>
          <p:cNvPr id="4" name="Slide Number Placeholder 3"/>
          <p:cNvSpPr>
            <a:spLocks noGrp="1"/>
          </p:cNvSpPr>
          <p:nvPr>
            <p:ph type="sldNum" sz="quarter" idx="10"/>
          </p:nvPr>
        </p:nvSpPr>
        <p:spPr/>
        <p:txBody>
          <a:bodyPr/>
          <a:lstStyle/>
          <a:p>
            <a:fld id="{C237B1E6-5EBD-4C12-9CF2-4C13CCC2F94A}" type="slidenum">
              <a:rPr lang="en-US" smtClean="0"/>
              <a:pPr/>
              <a:t>4</a:t>
            </a:fld>
            <a:endParaRPr lang="en-US"/>
          </a:p>
        </p:txBody>
      </p:sp>
      <p:sp>
        <p:nvSpPr>
          <p:cNvPr id="5" name="Header Placeholder 4"/>
          <p:cNvSpPr>
            <a:spLocks noGrp="1"/>
          </p:cNvSpPr>
          <p:nvPr>
            <p:ph type="hdr" sz="quarter" idx="11"/>
          </p:nvPr>
        </p:nvSpPr>
        <p:spPr/>
        <p:txBody>
          <a:bodyPr/>
          <a:lstStyle/>
          <a:p>
            <a:r>
              <a:rPr lang="en-US" smtClean="0"/>
              <a:t>V3</a:t>
            </a:r>
            <a:endParaRPr lang="en-US"/>
          </a:p>
        </p:txBody>
      </p:sp>
    </p:spTree>
    <p:extLst>
      <p:ext uri="{BB962C8B-B14F-4D97-AF65-F5344CB8AC3E}">
        <p14:creationId xmlns:p14="http://schemas.microsoft.com/office/powerpoint/2010/main" val="32660945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then have two operators</a:t>
            </a:r>
            <a:r>
              <a:rPr lang="en-US" baseline="0" dirty="0" smtClean="0"/>
              <a:t> that we will use when using pointers. Both come before a variable name. The asterisk which is the indirection or dereferencing operator is place before a pointer variable name to indicate that we want to refer to the value pointed to by the pointer. The ampersand is the address of operator. It returns the address of the variable that it precedes.</a:t>
            </a:r>
            <a:endParaRPr lang="en-US" dirty="0"/>
          </a:p>
        </p:txBody>
      </p:sp>
      <p:sp>
        <p:nvSpPr>
          <p:cNvPr id="4" name="Slide Number Placeholder 3"/>
          <p:cNvSpPr>
            <a:spLocks noGrp="1"/>
          </p:cNvSpPr>
          <p:nvPr>
            <p:ph type="sldNum" sz="quarter" idx="10"/>
          </p:nvPr>
        </p:nvSpPr>
        <p:spPr/>
        <p:txBody>
          <a:bodyPr/>
          <a:lstStyle/>
          <a:p>
            <a:fld id="{C237B1E6-5EBD-4C12-9CF2-4C13CCC2F94A}" type="slidenum">
              <a:rPr lang="en-US" smtClean="0"/>
              <a:pPr/>
              <a:t>5</a:t>
            </a:fld>
            <a:endParaRPr lang="en-US"/>
          </a:p>
        </p:txBody>
      </p:sp>
      <p:sp>
        <p:nvSpPr>
          <p:cNvPr id="5" name="Header Placeholder 4"/>
          <p:cNvSpPr>
            <a:spLocks noGrp="1"/>
          </p:cNvSpPr>
          <p:nvPr>
            <p:ph type="hdr" sz="quarter" idx="11"/>
          </p:nvPr>
        </p:nvSpPr>
        <p:spPr/>
        <p:txBody>
          <a:bodyPr/>
          <a:lstStyle/>
          <a:p>
            <a:r>
              <a:rPr lang="en-US" smtClean="0"/>
              <a:t>V3</a:t>
            </a:r>
            <a:endParaRPr lang="en-US"/>
          </a:p>
        </p:txBody>
      </p:sp>
    </p:spTree>
    <p:extLst>
      <p:ext uri="{BB962C8B-B14F-4D97-AF65-F5344CB8AC3E}">
        <p14:creationId xmlns:p14="http://schemas.microsoft.com/office/powerpoint/2010/main" val="19578869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One way that we can store a value in a pointer is to use the address of operator. Here we are defining count as an </a:t>
            </a:r>
            <a:r>
              <a:rPr lang="en-US" dirty="0" err="1" smtClean="0"/>
              <a:t>int</a:t>
            </a:r>
            <a:r>
              <a:rPr lang="en-US" dirty="0" smtClean="0"/>
              <a:t> with a value of 5 and then </a:t>
            </a:r>
            <a:r>
              <a:rPr lang="en-US" dirty="0" err="1" smtClean="0"/>
              <a:t>countPtr</a:t>
            </a:r>
            <a:r>
              <a:rPr lang="en-US" dirty="0" smtClean="0"/>
              <a:t> as</a:t>
            </a:r>
            <a:r>
              <a:rPr lang="en-US" baseline="0" dirty="0" smtClean="0"/>
              <a:t> a pointer to an </a:t>
            </a:r>
            <a:r>
              <a:rPr lang="en-US" baseline="0" dirty="0" err="1" smtClean="0"/>
              <a:t>int</a:t>
            </a:r>
            <a:r>
              <a:rPr lang="en-US" baseline="0" dirty="0" smtClean="0"/>
              <a:t> with a value of the address of count. We now say that </a:t>
            </a:r>
            <a:r>
              <a:rPr lang="en-US" baseline="0" dirty="0" err="1" smtClean="0"/>
              <a:t>countPtr</a:t>
            </a:r>
            <a:r>
              <a:rPr lang="en-US" baseline="0" dirty="0" smtClean="0"/>
              <a:t> points to count.</a:t>
            </a:r>
            <a:endParaRPr lang="en-US" dirty="0"/>
          </a:p>
        </p:txBody>
      </p:sp>
      <p:sp>
        <p:nvSpPr>
          <p:cNvPr id="4" name="Slide Number Placeholder 3"/>
          <p:cNvSpPr>
            <a:spLocks noGrp="1"/>
          </p:cNvSpPr>
          <p:nvPr>
            <p:ph type="sldNum" sz="quarter" idx="10"/>
          </p:nvPr>
        </p:nvSpPr>
        <p:spPr/>
        <p:txBody>
          <a:bodyPr/>
          <a:lstStyle/>
          <a:p>
            <a:fld id="{C237B1E6-5EBD-4C12-9CF2-4C13CCC2F94A}" type="slidenum">
              <a:rPr lang="en-US" smtClean="0"/>
              <a:pPr/>
              <a:t>6</a:t>
            </a:fld>
            <a:endParaRPr lang="en-US"/>
          </a:p>
        </p:txBody>
      </p:sp>
      <p:sp>
        <p:nvSpPr>
          <p:cNvPr id="5" name="Header Placeholder 4"/>
          <p:cNvSpPr>
            <a:spLocks noGrp="1"/>
          </p:cNvSpPr>
          <p:nvPr>
            <p:ph type="hdr" sz="quarter" idx="11"/>
          </p:nvPr>
        </p:nvSpPr>
        <p:spPr/>
        <p:txBody>
          <a:bodyPr/>
          <a:lstStyle/>
          <a:p>
            <a:r>
              <a:rPr lang="en-US" smtClean="0"/>
              <a:t>V3</a:t>
            </a:r>
            <a:endParaRPr lang="en-US"/>
          </a:p>
        </p:txBody>
      </p:sp>
    </p:spTree>
    <p:extLst>
      <p:ext uri="{BB962C8B-B14F-4D97-AF65-F5344CB8AC3E}">
        <p14:creationId xmlns:p14="http://schemas.microsoft.com/office/powerpoint/2010/main" val="39415059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Assume that count would be stored at location 700 </a:t>
            </a:r>
            <a:r>
              <a:rPr lang="en-US" baseline="0" dirty="0" smtClean="0"/>
              <a:t>in memory and that </a:t>
            </a:r>
            <a:r>
              <a:rPr lang="en-US" baseline="0" dirty="0" err="1" smtClean="0"/>
              <a:t>countPtr</a:t>
            </a:r>
            <a:r>
              <a:rPr lang="en-US" baseline="0" dirty="0" smtClean="0"/>
              <a:t> would be stored at 300. With the first statement, count is allocated and given an initial value of 5. With the second statement, </a:t>
            </a:r>
            <a:r>
              <a:rPr lang="en-US" baseline="0" dirty="0" err="1" smtClean="0"/>
              <a:t>countPtr</a:t>
            </a:r>
            <a:r>
              <a:rPr lang="en-US" baseline="0" dirty="0" smtClean="0"/>
              <a:t> is allocated and given a value of the address of count which is 700.</a:t>
            </a:r>
          </a:p>
          <a:p>
            <a:endParaRPr lang="en-US" baseline="0" dirty="0" smtClean="0"/>
          </a:p>
        </p:txBody>
      </p:sp>
      <p:sp>
        <p:nvSpPr>
          <p:cNvPr id="4" name="Slide Number Placeholder 3"/>
          <p:cNvSpPr>
            <a:spLocks noGrp="1"/>
          </p:cNvSpPr>
          <p:nvPr>
            <p:ph type="sldNum" sz="quarter" idx="10"/>
          </p:nvPr>
        </p:nvSpPr>
        <p:spPr/>
        <p:txBody>
          <a:bodyPr/>
          <a:lstStyle/>
          <a:p>
            <a:fld id="{C237B1E6-5EBD-4C12-9CF2-4C13CCC2F94A}" type="slidenum">
              <a:rPr lang="en-US" smtClean="0"/>
              <a:pPr/>
              <a:t>7</a:t>
            </a:fld>
            <a:endParaRPr lang="en-US"/>
          </a:p>
        </p:txBody>
      </p:sp>
      <p:sp>
        <p:nvSpPr>
          <p:cNvPr id="5" name="Header Placeholder 4"/>
          <p:cNvSpPr>
            <a:spLocks noGrp="1"/>
          </p:cNvSpPr>
          <p:nvPr>
            <p:ph type="hdr" sz="quarter" idx="11"/>
          </p:nvPr>
        </p:nvSpPr>
        <p:spPr/>
        <p:txBody>
          <a:bodyPr/>
          <a:lstStyle/>
          <a:p>
            <a:r>
              <a:rPr lang="en-US" smtClean="0"/>
              <a:t>V3</a:t>
            </a:r>
            <a:endParaRPr lang="en-US"/>
          </a:p>
        </p:txBody>
      </p:sp>
    </p:spTree>
    <p:extLst>
      <p:ext uri="{BB962C8B-B14F-4D97-AF65-F5344CB8AC3E}">
        <p14:creationId xmlns:p14="http://schemas.microsoft.com/office/powerpoint/2010/main" val="33184896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can demonstrate this graphically showing </a:t>
            </a:r>
            <a:r>
              <a:rPr lang="en-US" dirty="0" err="1" smtClean="0"/>
              <a:t>countPtr</a:t>
            </a:r>
            <a:r>
              <a:rPr lang="en-US" dirty="0" smtClean="0"/>
              <a:t> pointing to count.</a:t>
            </a:r>
            <a:endParaRPr lang="en-US" dirty="0"/>
          </a:p>
        </p:txBody>
      </p:sp>
      <p:sp>
        <p:nvSpPr>
          <p:cNvPr id="4" name="Slide Number Placeholder 3"/>
          <p:cNvSpPr>
            <a:spLocks noGrp="1"/>
          </p:cNvSpPr>
          <p:nvPr>
            <p:ph type="sldNum" sz="quarter" idx="10"/>
          </p:nvPr>
        </p:nvSpPr>
        <p:spPr/>
        <p:txBody>
          <a:bodyPr/>
          <a:lstStyle/>
          <a:p>
            <a:fld id="{C237B1E6-5EBD-4C12-9CF2-4C13CCC2F94A}" type="slidenum">
              <a:rPr lang="en-US" smtClean="0"/>
              <a:pPr/>
              <a:t>8</a:t>
            </a:fld>
            <a:endParaRPr lang="en-US"/>
          </a:p>
        </p:txBody>
      </p:sp>
      <p:sp>
        <p:nvSpPr>
          <p:cNvPr id="5" name="Header Placeholder 4"/>
          <p:cNvSpPr>
            <a:spLocks noGrp="1"/>
          </p:cNvSpPr>
          <p:nvPr>
            <p:ph type="hdr" sz="quarter" idx="11"/>
          </p:nvPr>
        </p:nvSpPr>
        <p:spPr/>
        <p:txBody>
          <a:bodyPr/>
          <a:lstStyle/>
          <a:p>
            <a:r>
              <a:rPr lang="en-US" smtClean="0"/>
              <a:t>V3</a:t>
            </a:r>
            <a:endParaRPr lang="en-US"/>
          </a:p>
        </p:txBody>
      </p:sp>
    </p:spTree>
    <p:extLst>
      <p:ext uri="{BB962C8B-B14F-4D97-AF65-F5344CB8AC3E}">
        <p14:creationId xmlns:p14="http://schemas.microsoft.com/office/powerpoint/2010/main" val="35484200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a:t>
            </a:r>
            <a:r>
              <a:rPr lang="en-US" baseline="0" dirty="0" smtClean="0"/>
              <a:t> can place a new value of 10 in count by going through </a:t>
            </a:r>
            <a:r>
              <a:rPr lang="en-US" baseline="0" dirty="0" err="1" smtClean="0"/>
              <a:t>countPtr</a:t>
            </a:r>
            <a:r>
              <a:rPr lang="en-US" baseline="0" dirty="0" smtClean="0"/>
              <a:t> using the indirection operator. We wish to change the indirect value of </a:t>
            </a:r>
            <a:r>
              <a:rPr lang="en-US" baseline="0" dirty="0" err="1" smtClean="0"/>
              <a:t>countPtr</a:t>
            </a:r>
            <a:r>
              <a:rPr lang="en-US" baseline="0" dirty="0" smtClean="0"/>
              <a:t> so we place an asterisk before </a:t>
            </a:r>
            <a:r>
              <a:rPr lang="en-US" baseline="0" dirty="0" err="1" smtClean="0"/>
              <a:t>countPtr</a:t>
            </a:r>
            <a:r>
              <a:rPr lang="en-US" baseline="0" dirty="0" smtClean="0"/>
              <a:t> and then set that to 10.</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 - &gt; 101/1608/</a:t>
            </a:r>
            <a:r>
              <a:rPr lang="en-US" baseline="0" dirty="0" err="1" smtClean="0"/>
              <a:t>classExamples</a:t>
            </a:r>
            <a:r>
              <a:rPr lang="en-US" baseline="0" dirty="0" smtClean="0"/>
              <a:t>/pointers/ex1.c</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C237B1E6-5EBD-4C12-9CF2-4C13CCC2F94A}" type="slidenum">
              <a:rPr lang="en-US" smtClean="0"/>
              <a:pPr/>
              <a:t>9</a:t>
            </a:fld>
            <a:endParaRPr lang="en-US"/>
          </a:p>
        </p:txBody>
      </p:sp>
      <p:sp>
        <p:nvSpPr>
          <p:cNvPr id="5" name="Header Placeholder 4"/>
          <p:cNvSpPr>
            <a:spLocks noGrp="1"/>
          </p:cNvSpPr>
          <p:nvPr>
            <p:ph type="hdr" sz="quarter" idx="11"/>
          </p:nvPr>
        </p:nvSpPr>
        <p:spPr/>
        <p:txBody>
          <a:bodyPr/>
          <a:lstStyle/>
          <a:p>
            <a:r>
              <a:rPr lang="en-US" smtClean="0"/>
              <a:t>V3</a:t>
            </a:r>
            <a:endParaRPr lang="en-US"/>
          </a:p>
        </p:txBody>
      </p:sp>
    </p:spTree>
    <p:extLst>
      <p:ext uri="{BB962C8B-B14F-4D97-AF65-F5344CB8AC3E}">
        <p14:creationId xmlns:p14="http://schemas.microsoft.com/office/powerpoint/2010/main" val="37749159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14" name="Date Placeholder 13"/>
          <p:cNvSpPr>
            <a:spLocks noGrp="1"/>
          </p:cNvSpPr>
          <p:nvPr>
            <p:ph type="dt" sz="half" idx="10"/>
          </p:nvPr>
        </p:nvSpPr>
        <p:spPr/>
        <p:txBody>
          <a:bodyPr/>
          <a:lstStyle>
            <a:lvl1pPr>
              <a:defRPr>
                <a:latin typeface="Calibri" pitchFamily="34" charset="0"/>
              </a:defRPr>
            </a:lvl1pPr>
          </a:lstStyle>
          <a:p>
            <a:fld id="{1D8BD707-D9CF-40AE-B4C6-C98DA3205C09}" type="datetimeFigureOut">
              <a:rPr lang="en-US" smtClean="0"/>
              <a:pPr/>
              <a:t>10/25/16</a:t>
            </a:fld>
            <a:endParaRPr lang="en-US" dirty="0"/>
          </a:p>
        </p:txBody>
      </p:sp>
      <p:sp>
        <p:nvSpPr>
          <p:cNvPr id="16" name="Footer Placeholder 15"/>
          <p:cNvSpPr>
            <a:spLocks noGrp="1"/>
          </p:cNvSpPr>
          <p:nvPr>
            <p:ph type="ftr" sz="quarter" idx="12"/>
          </p:nvPr>
        </p:nvSpPr>
        <p:spPr/>
        <p:txBody>
          <a:bodyPr/>
          <a:lstStyle>
            <a:lvl1pPr>
              <a:defRPr>
                <a:latin typeface="Calibri" pitchFamily="34" charset="0"/>
              </a:defRPr>
            </a:lvl1pPr>
          </a:lstStyle>
          <a:p>
            <a:endParaRPr lang="en-US" dirty="0"/>
          </a:p>
        </p:txBody>
      </p:sp>
      <p:sp>
        <p:nvSpPr>
          <p:cNvPr id="17" name="Oval 16"/>
          <p:cNvSpPr/>
          <p:nvPr userDrawn="1"/>
        </p:nvSpPr>
        <p:spPr>
          <a:xfrm>
            <a:off x="48490" y="6359238"/>
            <a:ext cx="71351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fld id="{B6F15528-21DE-4FAA-801E-634DDDAF4B2B}" type="slidenum">
              <a:rPr lang="en-US" b="1" smtClean="0">
                <a:solidFill>
                  <a:srgbClr val="F8F8F8"/>
                </a:solidFill>
              </a:rPr>
              <a:pPr algn="ctr"/>
              <a:t>‹#›</a:t>
            </a:fld>
            <a:endParaRPr lang="en-US" b="1" dirty="0" smtClean="0">
              <a:solidFill>
                <a:srgbClr val="F8F8F8"/>
              </a:solidFill>
            </a:endParaRPr>
          </a:p>
        </p:txBody>
      </p:sp>
      <p:sp>
        <p:nvSpPr>
          <p:cNvPr id="20" name="Title 7"/>
          <p:cNvSpPr>
            <a:spLocks noGrp="1"/>
          </p:cNvSpPr>
          <p:nvPr>
            <p:ph type="ctrTitle"/>
          </p:nvPr>
        </p:nvSpPr>
        <p:spPr>
          <a:xfrm>
            <a:off x="457200" y="228601"/>
            <a:ext cx="8229600" cy="990600"/>
          </a:xfrm>
        </p:spPr>
        <p:txBody>
          <a:bodyPr anchor="ctr"/>
          <a:lstStyle>
            <a:lvl1pPr algn="ctr">
              <a:defRPr lang="en-US" dirty="0">
                <a:solidFill>
                  <a:srgbClr val="FF9900"/>
                </a:solidFill>
                <a:effectLst>
                  <a:outerShdw blurRad="50800" dist="38100" dir="2700000" algn="tl" rotWithShape="0">
                    <a:prstClr val="black">
                      <a:alpha val="40000"/>
                    </a:prstClr>
                  </a:outerShdw>
                </a:effectLst>
                <a:latin typeface="Calibri" pitchFamily="34" charset="0"/>
              </a:defRPr>
            </a:lvl1pPr>
          </a:lstStyle>
          <a:p>
            <a:r>
              <a:rPr kumimoji="0" lang="en-US" dirty="0" smtClean="0"/>
              <a:t>Click to edit Master title style</a:t>
            </a:r>
            <a:endParaRPr kumimoji="0" lang="en-US" dirty="0"/>
          </a:p>
        </p:txBody>
      </p:sp>
      <p:sp>
        <p:nvSpPr>
          <p:cNvPr id="23" name="Rectangle 22"/>
          <p:cNvSpPr/>
          <p:nvPr userDrawn="1"/>
        </p:nvSpPr>
        <p:spPr>
          <a:xfrm>
            <a:off x="107855" y="1295400"/>
            <a:ext cx="8915400" cy="1755648"/>
          </a:xfrm>
          <a:prstGeom prst="rect">
            <a:avLst/>
          </a:prstGeom>
          <a:solidFill>
            <a:srgbClr val="7030A0"/>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pic>
        <p:nvPicPr>
          <p:cNvPr id="21" name="Picture 4"/>
          <p:cNvPicPr>
            <a:picLocks noChangeAspect="1" noChangeArrowheads="1"/>
          </p:cNvPicPr>
          <p:nvPr userDrawn="1"/>
        </p:nvPicPr>
        <p:blipFill>
          <a:blip r:embed="rId2" cstate="print"/>
          <a:srcRect/>
          <a:stretch>
            <a:fillRect/>
          </a:stretch>
        </p:blipFill>
        <p:spPr bwMode="auto">
          <a:xfrm>
            <a:off x="150562" y="1372520"/>
            <a:ext cx="1600200" cy="1576493"/>
          </a:xfrm>
          <a:prstGeom prst="rect">
            <a:avLst/>
          </a:prstGeom>
          <a:noFill/>
          <a:ln w="9525">
            <a:noFill/>
            <a:miter lim="800000"/>
            <a:headEnd/>
            <a:tailEnd/>
          </a:ln>
        </p:spPr>
      </p:pic>
      <p:sp>
        <p:nvSpPr>
          <p:cNvPr id="9" name="Subtitle 8"/>
          <p:cNvSpPr>
            <a:spLocks noGrp="1"/>
          </p:cNvSpPr>
          <p:nvPr>
            <p:ph type="subTitle" idx="1"/>
          </p:nvPr>
        </p:nvSpPr>
        <p:spPr>
          <a:xfrm>
            <a:off x="1828800" y="1449639"/>
            <a:ext cx="7040880" cy="1447800"/>
          </a:xfrm>
          <a:solidFill>
            <a:srgbClr val="FF9900"/>
          </a:solidFill>
        </p:spPr>
        <p:txBody>
          <a:bodyPr lIns="182880" anchor="ctr">
            <a:normAutofit/>
          </a:bodyPr>
          <a:lstStyle>
            <a:lvl1pPr marL="0" indent="0" algn="l">
              <a:buNone/>
              <a:defRPr sz="3200" b="1">
                <a:ln>
                  <a:solidFill>
                    <a:srgbClr val="F8F8F8"/>
                  </a:solidFill>
                </a:ln>
                <a:solidFill>
                  <a:srgbClr val="7030A0"/>
                </a:solidFill>
                <a:latin typeface="Calibri" pitchFamily="34"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smtClean="0"/>
              <a:t>Click to edit Master subtitle style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10/25/16</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10/25/16</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kumimoji="0" lang="en-US" dirty="0" smtClean="0"/>
              <a:t>Click to edit Master title style</a:t>
            </a:r>
            <a:endParaRPr kumimoji="0"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10/25/16</a:t>
            </a:fld>
            <a:endParaRPr lang="en-US"/>
          </a:p>
        </p:txBody>
      </p:sp>
      <p:sp>
        <p:nvSpPr>
          <p:cNvPr id="5" name="Footer Placeholder 4"/>
          <p:cNvSpPr>
            <a:spLocks noGrp="1"/>
          </p:cNvSpPr>
          <p:nvPr>
            <p:ph type="ftr" sz="quarter" idx="11"/>
          </p:nvPr>
        </p:nvSpPr>
        <p:spPr/>
        <p:txBody>
          <a:bodyPr/>
          <a:lstStyle/>
          <a:p>
            <a:endParaRPr lang="en-US"/>
          </a:p>
        </p:txBody>
      </p:sp>
      <p:sp>
        <p:nvSpPr>
          <p:cNvPr id="8" name="Content Placeholder 7"/>
          <p:cNvSpPr>
            <a:spLocks noGrp="1"/>
          </p:cNvSpPr>
          <p:nvPr>
            <p:ph sz="quarter" idx="1"/>
          </p:nvPr>
        </p:nvSpPr>
        <p:spPr>
          <a:xfrm>
            <a:off x="914400" y="1447800"/>
            <a:ext cx="7772400" cy="4572000"/>
          </a:xfrm>
        </p:spPr>
        <p:txBody>
          <a:bodyPr vert="horz"/>
          <a:lstStyle>
            <a:lvl1pPr>
              <a:buFont typeface="Wingdings" pitchFamily="2" charset="2"/>
              <a:buChar char="§"/>
              <a:defRPr>
                <a:latin typeface="Calibri" pitchFamily="34" charset="0"/>
              </a:defRPr>
            </a:lvl1pPr>
            <a:lvl2pPr>
              <a:defRPr>
                <a:latin typeface="Calibri" pitchFamily="34" charset="0"/>
              </a:defRPr>
            </a:lvl2pPr>
            <a:lvl3pPr>
              <a:buFont typeface="Wingdings" pitchFamily="2" charset="2"/>
              <a:buChar char="Ø"/>
              <a:defRPr>
                <a:latin typeface="Calibri" pitchFamily="34" charset="0"/>
              </a:defRPr>
            </a:lvl3pPr>
            <a:lvl4pPr>
              <a:defRPr>
                <a:latin typeface="Calibri" pitchFamily="34" charset="0"/>
              </a:defRPr>
            </a:lvl4pPr>
            <a:lvl5pPr>
              <a:defRPr>
                <a:latin typeface="Calibri" pitchFamily="34" charset="0"/>
              </a:defRPr>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10/25/16</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val 11"/>
          <p:cNvSpPr/>
          <p:nvPr userDrawn="1"/>
        </p:nvSpPr>
        <p:spPr>
          <a:xfrm>
            <a:off x="48490" y="6359238"/>
            <a:ext cx="71351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fld id="{B6F15528-21DE-4FAA-801E-634DDDAF4B2B}" type="slidenum">
              <a:rPr lang="en-US" b="1" smtClean="0">
                <a:solidFill>
                  <a:srgbClr val="F8F8F8"/>
                </a:solidFill>
              </a:rPr>
              <a:pPr algn="ctr"/>
              <a:t>‹#›</a:t>
            </a:fld>
            <a:endParaRPr lang="en-US" b="1" dirty="0" smtClean="0">
              <a:solidFill>
                <a:srgbClr val="F8F8F8"/>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10/25/16</a:t>
            </a:fld>
            <a:endParaRPr lang="en-US"/>
          </a:p>
        </p:txBody>
      </p:sp>
      <p:sp>
        <p:nvSpPr>
          <p:cNvPr id="6" name="Footer Placeholder 5"/>
          <p:cNvSpPr>
            <a:spLocks noGrp="1"/>
          </p:cNvSpPr>
          <p:nvPr>
            <p:ph type="ftr" sz="quarter" idx="11"/>
          </p:nvPr>
        </p:nvSpPr>
        <p:spPr/>
        <p:txBody>
          <a:bodyPr/>
          <a:lstStyle/>
          <a:p>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10/25/16</a:t>
            </a:fld>
            <a:endParaRPr lang="en-US"/>
          </a:p>
        </p:txBody>
      </p:sp>
      <p:sp>
        <p:nvSpPr>
          <p:cNvPr id="8" name="Footer Placeholder 7"/>
          <p:cNvSpPr>
            <a:spLocks noGrp="1"/>
          </p:cNvSpPr>
          <p:nvPr>
            <p:ph type="ftr" sz="quarter" idx="11"/>
          </p:nvPr>
        </p:nvSpPr>
        <p:spPr/>
        <p:txBody>
          <a:bodyPr/>
          <a:lstStyle/>
          <a:p>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10/25/16</a:t>
            </a:fld>
            <a:endParaRPr lang="en-US"/>
          </a:p>
        </p:txBody>
      </p:sp>
      <p:sp>
        <p:nvSpPr>
          <p:cNvPr id="4" name="Footer Placeholder 3"/>
          <p:cNvSpPr>
            <a:spLocks noGrp="1"/>
          </p:cNvSpPr>
          <p:nvPr>
            <p:ph type="ftr" sz="quarter" idx="11"/>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10/25/16</a:t>
            </a:fld>
            <a:endParaRPr lang="en-US"/>
          </a:p>
        </p:txBody>
      </p:sp>
      <p:sp>
        <p:nvSpPr>
          <p:cNvPr id="3" name="Footer Placeholder 2"/>
          <p:cNvSpPr>
            <a:spLocks noGrp="1"/>
          </p:cNvSpPr>
          <p:nvPr>
            <p:ph type="ftr" sz="quarter" idx="11"/>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10/25/16</a:t>
            </a:fld>
            <a:endParaRPr lang="en-US"/>
          </a:p>
        </p:txBody>
      </p:sp>
      <p:sp>
        <p:nvSpPr>
          <p:cNvPr id="6" name="Footer Placeholder 5"/>
          <p:cNvSpPr>
            <a:spLocks noGrp="1"/>
          </p:cNvSpPr>
          <p:nvPr>
            <p:ph type="ftr" sz="quarter" idx="11"/>
          </p:nvPr>
        </p:nvSpPr>
        <p:spPr/>
        <p:txBody>
          <a:bodyPr/>
          <a:lstStyle/>
          <a:p>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userDrawn="1"/>
        </p:nvSpPr>
        <p:spPr>
          <a:xfrm>
            <a:off x="48490" y="6359238"/>
            <a:ext cx="71351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fld id="{B6F15528-21DE-4FAA-801E-634DDDAF4B2B}" type="slidenum">
              <a:rPr lang="en-US" b="1" smtClean="0">
                <a:solidFill>
                  <a:srgbClr val="F8F8F8"/>
                </a:solidFill>
              </a:rPr>
              <a:pPr algn="ctr"/>
              <a:t>‹#›</a:t>
            </a:fld>
            <a:endParaRPr lang="en-US" b="1" dirty="0" smtClean="0">
              <a:solidFill>
                <a:srgbClr val="F8F8F8"/>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10/25/16</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D8BD707-D9CF-40AE-B4C6-C98DA3205C09}" type="datetimeFigureOut">
              <a:rPr lang="en-US" smtClean="0"/>
              <a:pPr/>
              <a:t>10/25/16</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10" name="Oval 9"/>
          <p:cNvSpPr/>
          <p:nvPr userDrawn="1"/>
        </p:nvSpPr>
        <p:spPr>
          <a:xfrm>
            <a:off x="48490" y="6359238"/>
            <a:ext cx="71351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fld id="{B6F15528-21DE-4FAA-801E-634DDDAF4B2B}" type="slidenum">
              <a:rPr lang="en-US" b="1" smtClean="0">
                <a:solidFill>
                  <a:srgbClr val="F8F8F8"/>
                </a:solidFill>
              </a:rPr>
              <a:pPr algn="ctr"/>
              <a:t>‹#›</a:t>
            </a:fld>
            <a:endParaRPr lang="en-US" b="1" dirty="0" smtClean="0">
              <a:solidFill>
                <a:srgbClr val="F8F8F8"/>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21.jpeg"/><Relationship Id="rId4" Type="http://schemas.openxmlformats.org/officeDocument/2006/relationships/image" Target="../media/image22.gif"/><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image" Target="../media/image23.png"/><Relationship Id="rId4" Type="http://schemas.openxmlformats.org/officeDocument/2006/relationships/image" Target="../media/image24.png"/><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25.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26.png"/></Relationships>
</file>

<file path=ppt/slides/_rels/slide14.xml.rels><?xml version="1.0" encoding="UTF-8" standalone="yes"?>
<Relationships xmlns="http://schemas.openxmlformats.org/package/2006/relationships"><Relationship Id="rId3" Type="http://schemas.openxmlformats.org/officeDocument/2006/relationships/image" Target="../media/image27.png"/><Relationship Id="rId4" Type="http://schemas.openxmlformats.org/officeDocument/2006/relationships/image" Target="../media/image28.png"/><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3" Type="http://schemas.openxmlformats.org/officeDocument/2006/relationships/image" Target="../media/image27.png"/><Relationship Id="rId4" Type="http://schemas.openxmlformats.org/officeDocument/2006/relationships/image" Target="../media/image29.png"/><Relationship Id="rId5" Type="http://schemas.openxmlformats.org/officeDocument/2006/relationships/image" Target="../media/image30.png"/><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3" Type="http://schemas.openxmlformats.org/officeDocument/2006/relationships/image" Target="../media/image27.png"/><Relationship Id="rId4" Type="http://schemas.openxmlformats.org/officeDocument/2006/relationships/image" Target="../media/image29.png"/><Relationship Id="rId5" Type="http://schemas.openxmlformats.org/officeDocument/2006/relationships/image" Target="../media/image31.png"/><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30.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32.png"/></Relationships>
</file>

<file path=ppt/slides/_rels/slide19.xml.rels><?xml version="1.0" encoding="UTF-8" standalone="yes"?>
<Relationships xmlns="http://schemas.openxmlformats.org/package/2006/relationships"><Relationship Id="rId3" Type="http://schemas.openxmlformats.org/officeDocument/2006/relationships/image" Target="../media/image33.png"/><Relationship Id="rId4" Type="http://schemas.openxmlformats.org/officeDocument/2006/relationships/image" Target="../media/image34.png"/><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openxmlformats.org/officeDocument/2006/relationships/image" Target="../media/image35.png"/><Relationship Id="rId4" Type="http://schemas.openxmlformats.org/officeDocument/2006/relationships/image" Target="../media/image36.png"/><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3" Type="http://schemas.openxmlformats.org/officeDocument/2006/relationships/image" Target="../media/image37.png"/><Relationship Id="rId4" Type="http://schemas.openxmlformats.org/officeDocument/2006/relationships/image" Target="../media/image36.png"/><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3" Type="http://schemas.openxmlformats.org/officeDocument/2006/relationships/image" Target="../media/image38.jpeg"/><Relationship Id="rId4" Type="http://schemas.openxmlformats.org/officeDocument/2006/relationships/image" Target="../media/image39.jpeg"/><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 Id="rId3" Type="http://schemas.openxmlformats.org/officeDocument/2006/relationships/image" Target="../media/image40.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 Id="rId3" Type="http://schemas.openxmlformats.org/officeDocument/2006/relationships/image" Target="../media/image41.png"/></Relationships>
</file>

<file path=ppt/slides/_rels/slide26.xml.rels><?xml version="1.0" encoding="UTF-8" standalone="yes"?>
<Relationships xmlns="http://schemas.openxmlformats.org/package/2006/relationships"><Relationship Id="rId3" Type="http://schemas.openxmlformats.org/officeDocument/2006/relationships/image" Target="../media/image42.png"/><Relationship Id="rId4" Type="http://schemas.openxmlformats.org/officeDocument/2006/relationships/image" Target="../media/image43.png"/><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 Id="rId3" Type="http://schemas.openxmlformats.org/officeDocument/2006/relationships/image" Target="../media/image41.png"/></Relationships>
</file>

<file path=ppt/slides/_rels/slide28.xml.rels><?xml version="1.0" encoding="UTF-8" standalone="yes"?>
<Relationships xmlns="http://schemas.openxmlformats.org/package/2006/relationships"><Relationship Id="rId3" Type="http://schemas.openxmlformats.org/officeDocument/2006/relationships/image" Target="../media/image44.png"/><Relationship Id="rId4" Type="http://schemas.openxmlformats.org/officeDocument/2006/relationships/image" Target="../media/image45.png"/><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3" Type="http://schemas.openxmlformats.org/officeDocument/2006/relationships/image" Target="../media/image41.png"/><Relationship Id="rId4" Type="http://schemas.openxmlformats.org/officeDocument/2006/relationships/image" Target="../media/image46.jpeg"/><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5.png"/></Relationships>
</file>

<file path=ppt/slides/_rels/slide30.xml.rels><?xml version="1.0" encoding="UTF-8" standalone="yes"?>
<Relationships xmlns="http://schemas.openxmlformats.org/package/2006/relationships"><Relationship Id="rId3" Type="http://schemas.openxmlformats.org/officeDocument/2006/relationships/image" Target="../media/image47.png"/><Relationship Id="rId4" Type="http://schemas.openxmlformats.org/officeDocument/2006/relationships/image" Target="../media/image48.gif"/><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 Id="rId3" Type="http://schemas.openxmlformats.org/officeDocument/2006/relationships/image" Target="../media/image49.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pn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4" Type="http://schemas.openxmlformats.org/officeDocument/2006/relationships/image" Target="../media/image9.png"/><Relationship Id="rId5" Type="http://schemas.openxmlformats.org/officeDocument/2006/relationships/image" Target="../media/image10.gif"/><Relationship Id="rId6" Type="http://schemas.openxmlformats.org/officeDocument/2006/relationships/image" Target="../media/image11.png"/><Relationship Id="rId7" Type="http://schemas.openxmlformats.org/officeDocument/2006/relationships/image" Target="../media/image12.jpeg"/><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3.png"/></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4" Type="http://schemas.openxmlformats.org/officeDocument/2006/relationships/image" Target="../media/image15.png"/><Relationship Id="rId5" Type="http://schemas.openxmlformats.org/officeDocument/2006/relationships/image" Target="../media/image16.png"/><Relationship Id="rId6" Type="http://schemas.openxmlformats.org/officeDocument/2006/relationships/image" Target="../media/image17.png"/><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8.png"/></Relationships>
</file>

<file path=ppt/slides/_rels/slide9.xml.rels><?xml version="1.0" encoding="UTF-8" standalone="yes"?>
<Relationships xmlns="http://schemas.openxmlformats.org/package/2006/relationships"><Relationship Id="rId3" Type="http://schemas.openxmlformats.org/officeDocument/2006/relationships/image" Target="../media/image19.png"/><Relationship Id="rId4" Type="http://schemas.openxmlformats.org/officeDocument/2006/relationships/image" Target="../media/image20.png"/><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sz="quarter" idx="1"/>
          </p:nvPr>
        </p:nvSpPr>
        <p:spPr>
          <a:xfrm>
            <a:off x="609600" y="990600"/>
            <a:ext cx="8077200" cy="5486400"/>
          </a:xfrm>
        </p:spPr>
        <p:txBody>
          <a:bodyPr/>
          <a:lstStyle/>
          <a:p>
            <a:pPr lvl="2" eaLnBrk="1" hangingPunct="1">
              <a:lnSpc>
                <a:spcPct val="80000"/>
              </a:lnSpc>
              <a:spcBef>
                <a:spcPct val="0"/>
              </a:spcBef>
              <a:spcAft>
                <a:spcPts val="600"/>
              </a:spcAft>
              <a:buFont typeface="Wingdings" pitchFamily="2" charset="2"/>
              <a:buNone/>
            </a:pPr>
            <a:endParaRPr lang="en-US" sz="2000" dirty="0" smtClean="0">
              <a:latin typeface="+mn-lt"/>
            </a:endParaRPr>
          </a:p>
          <a:p>
            <a:pPr lvl="2" eaLnBrk="1" hangingPunct="1">
              <a:lnSpc>
                <a:spcPct val="80000"/>
              </a:lnSpc>
              <a:spcBef>
                <a:spcPct val="0"/>
              </a:spcBef>
              <a:spcAft>
                <a:spcPts val="600"/>
              </a:spcAft>
              <a:buFont typeface="Wingdings" pitchFamily="2" charset="2"/>
              <a:buNone/>
            </a:pPr>
            <a:endParaRPr lang="en-US" dirty="0">
              <a:latin typeface="+mn-lt"/>
            </a:endParaRPr>
          </a:p>
          <a:p>
            <a:pPr lvl="2" eaLnBrk="1" hangingPunct="1">
              <a:lnSpc>
                <a:spcPct val="80000"/>
              </a:lnSpc>
              <a:spcBef>
                <a:spcPct val="0"/>
              </a:spcBef>
              <a:spcAft>
                <a:spcPts val="600"/>
              </a:spcAft>
              <a:buFont typeface="Wingdings" pitchFamily="2" charset="2"/>
              <a:buNone/>
            </a:pPr>
            <a:r>
              <a:rPr lang="en-US" sz="4800" dirty="0" smtClean="0">
                <a:latin typeface="+mn-lt"/>
              </a:rPr>
              <a:t>Pointers</a:t>
            </a:r>
            <a:r>
              <a:rPr lang="en-US" sz="4400" dirty="0" smtClean="0">
                <a:latin typeface="+mn-lt"/>
              </a:rPr>
              <a:t> </a:t>
            </a:r>
            <a:r>
              <a:rPr lang="en-US" sz="3600" dirty="0" smtClean="0">
                <a:latin typeface="+mn-lt"/>
              </a:rPr>
              <a:t>(chp10)  </a:t>
            </a:r>
            <a:r>
              <a:rPr lang="en-US" sz="4400" dirty="0" smtClean="0">
                <a:latin typeface="+mn-lt"/>
              </a:rPr>
              <a:t> </a:t>
            </a:r>
          </a:p>
          <a:p>
            <a:pPr lvl="2" eaLnBrk="1" hangingPunct="1">
              <a:lnSpc>
                <a:spcPct val="80000"/>
              </a:lnSpc>
              <a:spcBef>
                <a:spcPct val="0"/>
              </a:spcBef>
              <a:spcAft>
                <a:spcPts val="600"/>
              </a:spcAft>
              <a:buFont typeface="Wingdings" pitchFamily="2" charset="2"/>
              <a:buNone/>
            </a:pPr>
            <a:r>
              <a:rPr lang="en-US" sz="4400" dirty="0" smtClean="0">
                <a:latin typeface="+mn-lt"/>
              </a:rPr>
              <a:t>   </a:t>
            </a:r>
            <a:endParaRPr lang="en-US" sz="4800" dirty="0" smtClean="0">
              <a:latin typeface="+mn-lt"/>
            </a:endParaRPr>
          </a:p>
          <a:p>
            <a:pPr lvl="2" eaLnBrk="1" hangingPunct="1">
              <a:lnSpc>
                <a:spcPct val="80000"/>
              </a:lnSpc>
              <a:spcBef>
                <a:spcPct val="0"/>
              </a:spcBef>
              <a:spcAft>
                <a:spcPts val="600"/>
              </a:spcAft>
              <a:buFont typeface="Wingdings" pitchFamily="2" charset="2"/>
              <a:buNone/>
            </a:pPr>
            <a:r>
              <a:rPr lang="en-US" sz="4800" dirty="0" smtClean="0">
                <a:latin typeface="+mn-lt"/>
              </a:rPr>
              <a:t>Dynamic Memory Allocation</a:t>
            </a:r>
            <a:r>
              <a:rPr lang="en-US" sz="4400" dirty="0" smtClean="0">
                <a:latin typeface="+mn-lt"/>
              </a:rPr>
              <a:t>  </a:t>
            </a:r>
          </a:p>
          <a:p>
            <a:pPr lvl="2" eaLnBrk="1" hangingPunct="1">
              <a:lnSpc>
                <a:spcPct val="80000"/>
              </a:lnSpc>
              <a:spcBef>
                <a:spcPct val="0"/>
              </a:spcBef>
              <a:spcAft>
                <a:spcPts val="600"/>
              </a:spcAft>
              <a:buFont typeface="Wingdings" pitchFamily="2" charset="2"/>
              <a:buNone/>
            </a:pPr>
            <a:r>
              <a:rPr lang="en-US" sz="4400" dirty="0" smtClean="0">
                <a:latin typeface="+mn-lt"/>
              </a:rPr>
              <a:t>  </a:t>
            </a:r>
            <a:r>
              <a:rPr lang="en-US" sz="3600" dirty="0" smtClean="0">
                <a:latin typeface="+mn-lt"/>
              </a:rPr>
              <a:t> (chp16, </a:t>
            </a:r>
            <a:r>
              <a:rPr lang="en-US" sz="3600" dirty="0" err="1" smtClean="0">
                <a:latin typeface="+mn-lt"/>
              </a:rPr>
              <a:t>pg</a:t>
            </a:r>
            <a:r>
              <a:rPr lang="en-US" sz="3600" dirty="0" smtClean="0">
                <a:latin typeface="+mn-lt"/>
              </a:rPr>
              <a:t> 384)</a:t>
            </a:r>
          </a:p>
          <a:p>
            <a:pPr lvl="2" eaLnBrk="1" hangingPunct="1">
              <a:lnSpc>
                <a:spcPct val="80000"/>
              </a:lnSpc>
              <a:spcBef>
                <a:spcPct val="0"/>
              </a:spcBef>
              <a:spcAft>
                <a:spcPts val="600"/>
              </a:spcAft>
              <a:buFont typeface="Wingdings" pitchFamily="2" charset="2"/>
              <a:buNone/>
            </a:pPr>
            <a:endParaRPr lang="en-US" sz="3600" dirty="0" smtClean="0">
              <a:latin typeface="+mn-lt"/>
            </a:endParaRPr>
          </a:p>
          <a:p>
            <a:pPr lvl="2" eaLnBrk="1" hangingPunct="1">
              <a:lnSpc>
                <a:spcPct val="80000"/>
              </a:lnSpc>
              <a:spcBef>
                <a:spcPct val="0"/>
              </a:spcBef>
              <a:spcAft>
                <a:spcPts val="600"/>
              </a:spcAft>
              <a:buFont typeface="Wingdings" pitchFamily="2" charset="2"/>
              <a:buNone/>
            </a:pPr>
            <a:r>
              <a:rPr lang="en-US" sz="4800" dirty="0" smtClean="0">
                <a:latin typeface="+mn-lt"/>
              </a:rPr>
              <a:t>Command-Line Arguments</a:t>
            </a:r>
          </a:p>
          <a:p>
            <a:pPr lvl="2" eaLnBrk="1" hangingPunct="1">
              <a:lnSpc>
                <a:spcPct val="80000"/>
              </a:lnSpc>
              <a:spcBef>
                <a:spcPct val="0"/>
              </a:spcBef>
              <a:spcAft>
                <a:spcPts val="600"/>
              </a:spcAft>
              <a:buFont typeface="Wingdings" pitchFamily="2" charset="2"/>
              <a:buNone/>
            </a:pPr>
            <a:r>
              <a:rPr lang="en-US" sz="3600" dirty="0" smtClean="0">
                <a:latin typeface="+mn-lt"/>
              </a:rPr>
              <a:t>   (</a:t>
            </a:r>
            <a:r>
              <a:rPr lang="en-US" sz="3600" dirty="0" err="1" smtClean="0">
                <a:latin typeface="+mn-lt"/>
              </a:rPr>
              <a:t>chp</a:t>
            </a:r>
            <a:r>
              <a:rPr lang="en-US" sz="3600" dirty="0" smtClean="0">
                <a:latin typeface="+mn-lt"/>
              </a:rPr>
              <a:t> 16, </a:t>
            </a:r>
            <a:r>
              <a:rPr lang="en-US" sz="3600" dirty="0" err="1" smtClean="0">
                <a:latin typeface="+mn-lt"/>
              </a:rPr>
              <a:t>pgs</a:t>
            </a:r>
            <a:r>
              <a:rPr lang="en-US" sz="3600" dirty="0" smtClean="0">
                <a:latin typeface="+mn-lt"/>
              </a:rPr>
              <a:t> 380-384)</a:t>
            </a:r>
          </a:p>
          <a:p>
            <a:pPr lvl="2" eaLnBrk="1" hangingPunct="1">
              <a:lnSpc>
                <a:spcPct val="80000"/>
              </a:lnSpc>
              <a:spcBef>
                <a:spcPct val="0"/>
              </a:spcBef>
              <a:spcAft>
                <a:spcPts val="600"/>
              </a:spcAft>
              <a:buFont typeface="Wingdings" pitchFamily="2" charset="2"/>
              <a:buNone/>
            </a:pPr>
            <a:endParaRPr lang="en-US" sz="3600" dirty="0" smtClean="0">
              <a:latin typeface="+mn-lt"/>
            </a:endParaRPr>
          </a:p>
        </p:txBody>
      </p:sp>
      <p:pic>
        <p:nvPicPr>
          <p:cNvPr id="5" name="Picture 2" descr="http://www.dogs-info.net/uploads/allimg/101225/1154461W2-0.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62601" y="838200"/>
            <a:ext cx="2786740" cy="1853184"/>
          </a:xfrm>
          <a:prstGeom prst="rect">
            <a:avLst/>
          </a:prstGeom>
          <a:noFill/>
          <a:scene3d>
            <a:camera prst="orthographicFront">
              <a:rot lat="0" lon="10800000" rev="0"/>
            </a:camera>
            <a:lightRig rig="threePt" dir="t"/>
          </a:scene3d>
          <a:extLst>
            <a:ext uri="{909E8E84-426E-40dd-AFC4-6F175D3DCCD1}">
              <a14:hiddenFill xmlns:a14="http://schemas.microsoft.com/office/drawing/2010/main">
                <a:solidFill>
                  <a:srgbClr val="FFFFFF"/>
                </a:solidFill>
              </a14:hiddenFill>
            </a:ext>
          </a:extLst>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dirty="0" smtClean="0">
                <a:latin typeface="+mn-lt"/>
              </a:rPr>
              <a:t>Pointer Variables</a:t>
            </a:r>
          </a:p>
        </p:txBody>
      </p:sp>
      <p:sp>
        <p:nvSpPr>
          <p:cNvPr id="13315" name="Rectangle 3"/>
          <p:cNvSpPr>
            <a:spLocks noGrp="1" noChangeArrowheads="1"/>
          </p:cNvSpPr>
          <p:nvPr>
            <p:ph sz="quarter" idx="1"/>
          </p:nvPr>
        </p:nvSpPr>
        <p:spPr/>
        <p:txBody>
          <a:bodyPr>
            <a:normAutofit/>
          </a:bodyPr>
          <a:lstStyle/>
          <a:p>
            <a:pPr eaLnBrk="1" hangingPunct="1"/>
            <a:r>
              <a:rPr lang="en-US" sz="2400" dirty="0" smtClean="0">
                <a:latin typeface="+mn-lt"/>
              </a:rPr>
              <a:t>The character * is used in two ways:</a:t>
            </a:r>
          </a:p>
          <a:p>
            <a:pPr lvl="1" eaLnBrk="1" hangingPunct="1"/>
            <a:endParaRPr lang="en-US" sz="2400" dirty="0" smtClean="0">
              <a:latin typeface="+mn-lt"/>
            </a:endParaRPr>
          </a:p>
          <a:p>
            <a:pPr marL="777240" lvl="1" indent="-457200" eaLnBrk="1" hangingPunct="1">
              <a:buFont typeface="+mj-lt"/>
              <a:buAutoNum type="arabicPeriod"/>
            </a:pPr>
            <a:r>
              <a:rPr lang="en-US" sz="2400" dirty="0" smtClean="0">
                <a:latin typeface="+mn-lt"/>
              </a:rPr>
              <a:t>To declare that a variable is a pointer</a:t>
            </a:r>
          </a:p>
          <a:p>
            <a:pPr lvl="2"/>
            <a:r>
              <a:rPr lang="en-US" dirty="0" smtClean="0">
                <a:latin typeface="+mn-lt"/>
              </a:rPr>
              <a:t>Pre-pending a variable with a * in a declaration declares that the variable will be a pointer to the indicated type instead of a regular variable of that type</a:t>
            </a:r>
            <a:endParaRPr lang="en-US" sz="2000" dirty="0" smtClean="0">
              <a:latin typeface="+mn-lt"/>
            </a:endParaRPr>
          </a:p>
          <a:p>
            <a:pPr lvl="1" eaLnBrk="1" hangingPunct="1"/>
            <a:endParaRPr lang="en-US" sz="2400" dirty="0" smtClean="0">
              <a:latin typeface="+mn-lt"/>
            </a:endParaRPr>
          </a:p>
          <a:p>
            <a:pPr marL="777240" lvl="1" indent="-457200" eaLnBrk="1" hangingPunct="1">
              <a:buFont typeface="+mj-lt"/>
              <a:buAutoNum type="arabicPeriod" startAt="2"/>
            </a:pPr>
            <a:r>
              <a:rPr lang="en-US" sz="2400" dirty="0" smtClean="0">
                <a:latin typeface="+mn-lt"/>
              </a:rPr>
              <a:t>To access the location pointed to by a pointer</a:t>
            </a:r>
          </a:p>
          <a:p>
            <a:pPr lvl="2"/>
            <a:r>
              <a:rPr lang="en-US" sz="1800" dirty="0" smtClean="0">
                <a:latin typeface="+mn-lt"/>
              </a:rPr>
              <a:t>Pre-pending a variable with a * in an expression indicates the value in the location pointed to by the address stored in the variable</a:t>
            </a:r>
          </a:p>
        </p:txBody>
      </p:sp>
      <p:pic>
        <p:nvPicPr>
          <p:cNvPr id="5122" name="Picture 2" descr="http://www.pack042.com/graphics/cub_handsign.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39001" y="533400"/>
            <a:ext cx="1031502" cy="1905000"/>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http://phonesystemslosangeles.us/wp-content/uploads/2011/07/Asterisk.gif"/>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6556" t="15467" r="17311" b="17867"/>
          <a:stretch/>
        </p:blipFill>
        <p:spPr bwMode="auto">
          <a:xfrm>
            <a:off x="7837140" y="152400"/>
            <a:ext cx="468660" cy="47244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Simulating By Reference</a:t>
            </a:r>
            <a:endParaRPr lang="en-US" dirty="0"/>
          </a:p>
        </p:txBody>
      </p:sp>
      <p:sp>
        <p:nvSpPr>
          <p:cNvPr id="3" name="Content Placeholder 2"/>
          <p:cNvSpPr>
            <a:spLocks noGrp="1"/>
          </p:cNvSpPr>
          <p:nvPr>
            <p:ph sz="quarter" idx="1"/>
          </p:nvPr>
        </p:nvSpPr>
        <p:spPr/>
        <p:txBody>
          <a:bodyPr/>
          <a:lstStyle/>
          <a:p>
            <a:r>
              <a:rPr lang="en-US" dirty="0"/>
              <a:t>Invoked function uses * in formal parameters</a:t>
            </a:r>
          </a:p>
          <a:p>
            <a:endParaRPr lang="en-US" dirty="0" smtClean="0"/>
          </a:p>
          <a:p>
            <a:endParaRPr lang="en-US" dirty="0"/>
          </a:p>
          <a:p>
            <a:endParaRPr lang="en-US" dirty="0" smtClean="0"/>
          </a:p>
          <a:p>
            <a:r>
              <a:rPr lang="en-US" dirty="0" smtClean="0"/>
              <a:t>Invoking function (function call) </a:t>
            </a:r>
            <a:r>
              <a:rPr lang="en-US" dirty="0"/>
              <a:t>uses &amp; in </a:t>
            </a:r>
            <a:r>
              <a:rPr lang="en-US" dirty="0" smtClean="0"/>
              <a:t>arguments</a:t>
            </a:r>
            <a:r>
              <a:rPr lang="en-US" dirty="0"/>
              <a:t/>
            </a:r>
            <a:br>
              <a:rPr lang="en-US" dirty="0"/>
            </a:br>
            <a:r>
              <a:rPr lang="en-US" dirty="0"/>
              <a:t/>
            </a:r>
            <a:br>
              <a:rPr lang="en-US" dirty="0"/>
            </a:br>
            <a:endParaRPr lang="en-US" sz="2400" b="1" dirty="0">
              <a:solidFill>
                <a:srgbClr val="0070C0"/>
              </a:solidFill>
              <a:latin typeface="Courier New" pitchFamily="49" charset="0"/>
              <a:cs typeface="Courier New" pitchFamily="49" charset="0"/>
            </a:endParaRPr>
          </a:p>
          <a:p>
            <a:endParaRPr lang="en-US" dirty="0" smtClean="0"/>
          </a:p>
        </p:txBody>
      </p:sp>
      <p:pic>
        <p:nvPicPr>
          <p:cNvPr id="1126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80160" y="2055019"/>
            <a:ext cx="3667125" cy="916781"/>
          </a:xfrm>
          <a:prstGeom prst="rect">
            <a:avLst/>
          </a:prstGeom>
          <a:noFill/>
          <a:ln w="9525">
            <a:solidFill>
              <a:srgbClr val="FF99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ight Arrow 7"/>
          <p:cNvSpPr/>
          <p:nvPr/>
        </p:nvSpPr>
        <p:spPr>
          <a:xfrm>
            <a:off x="838200" y="2131695"/>
            <a:ext cx="380994" cy="15430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a:off x="838200" y="4265295"/>
            <a:ext cx="380994" cy="15430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95400" y="3962400"/>
            <a:ext cx="4750594" cy="933450"/>
          </a:xfrm>
          <a:prstGeom prst="rect">
            <a:avLst/>
          </a:prstGeom>
          <a:noFill/>
          <a:ln w="9525">
            <a:solidFill>
              <a:srgbClr val="FF99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4637343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Pointer Variables</a:t>
            </a:r>
            <a:endParaRPr lang="en-US" dirty="0">
              <a:latin typeface="+mn-lt"/>
            </a:endParaRPr>
          </a:p>
        </p:txBody>
      </p:sp>
      <p:sp>
        <p:nvSpPr>
          <p:cNvPr id="3" name="Content Placeholder 2"/>
          <p:cNvSpPr>
            <a:spLocks noGrp="1"/>
          </p:cNvSpPr>
          <p:nvPr>
            <p:ph sz="quarter" idx="1"/>
          </p:nvPr>
        </p:nvSpPr>
        <p:spPr/>
        <p:txBody>
          <a:bodyPr>
            <a:normAutofit/>
          </a:bodyPr>
          <a:lstStyle/>
          <a:p>
            <a:pPr>
              <a:spcBef>
                <a:spcPct val="0"/>
              </a:spcBef>
              <a:spcAft>
                <a:spcPts val="600"/>
              </a:spcAft>
            </a:pPr>
            <a:r>
              <a:rPr lang="en-US" sz="2800" dirty="0" smtClean="0">
                <a:latin typeface="+mn-lt"/>
              </a:rPr>
              <a:t>Given</a:t>
            </a:r>
            <a:br>
              <a:rPr lang="en-US" sz="2800" dirty="0" smtClean="0">
                <a:latin typeface="+mn-lt"/>
              </a:rPr>
            </a:br>
            <a:r>
              <a:rPr lang="en-US" sz="2800" dirty="0" smtClean="0">
                <a:latin typeface="+mn-lt"/>
              </a:rPr>
              <a:t/>
            </a:r>
            <a:br>
              <a:rPr lang="en-US" sz="2800" dirty="0" smtClean="0">
                <a:latin typeface="+mn-lt"/>
              </a:rPr>
            </a:br>
            <a:r>
              <a:rPr lang="en-US" sz="2800" dirty="0" smtClean="0">
                <a:latin typeface="+mn-lt"/>
              </a:rPr>
              <a:t/>
            </a:r>
            <a:br>
              <a:rPr lang="en-US" sz="2800" dirty="0" smtClean="0">
                <a:latin typeface="+mn-lt"/>
              </a:rPr>
            </a:br>
            <a:endParaRPr lang="en-US" sz="2400" b="1" dirty="0" smtClean="0">
              <a:solidFill>
                <a:srgbClr val="0070C0"/>
              </a:solidFill>
              <a:latin typeface="+mn-lt"/>
              <a:cs typeface="Courier New" pitchFamily="49" charset="0"/>
            </a:endParaRPr>
          </a:p>
          <a:p>
            <a:pPr lvl="1">
              <a:spcBef>
                <a:spcPct val="0"/>
              </a:spcBef>
              <a:spcAft>
                <a:spcPts val="600"/>
              </a:spcAft>
            </a:pPr>
            <a:r>
              <a:rPr lang="en-US" dirty="0" smtClean="0">
                <a:latin typeface="+mn-lt"/>
              </a:rPr>
              <a:t>The compiler will know how many bytes to copy into the memory location pointed to by </a:t>
            </a:r>
            <a:r>
              <a:rPr lang="en-US" i="1" dirty="0" err="1">
                <a:latin typeface="+mn-lt"/>
              </a:rPr>
              <a:t>a</a:t>
            </a:r>
            <a:r>
              <a:rPr lang="en-US" i="1" dirty="0" err="1" smtClean="0">
                <a:latin typeface="+mn-lt"/>
              </a:rPr>
              <a:t>Ptr</a:t>
            </a:r>
            <a:endParaRPr lang="en-US" i="1" dirty="0" smtClean="0">
              <a:latin typeface="+mn-lt"/>
            </a:endParaRPr>
          </a:p>
          <a:p>
            <a:pPr>
              <a:buNone/>
            </a:pPr>
            <a:endParaRPr lang="en-US" dirty="0">
              <a:latin typeface="+mn-lt"/>
            </a:endParaRPr>
          </a:p>
        </p:txBody>
      </p:sp>
      <p:pic>
        <p:nvPicPr>
          <p:cNvPr id="4" name="Picture 3" descr="Screen Shot 2016-10-19 at 10.06.19 A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3999" y="2057400"/>
            <a:ext cx="2286001" cy="1081924"/>
          </a:xfrm>
          <a:prstGeom prst="rect">
            <a:avLst/>
          </a:prstGeom>
          <a:ln>
            <a:solidFill>
              <a:srgbClr val="FF9933"/>
            </a:solidFill>
          </a:ln>
        </p:spPr>
      </p:pic>
    </p:spTree>
    <p:extLst>
      <p:ext uri="{BB962C8B-B14F-4D97-AF65-F5344CB8AC3E}">
        <p14:creationId xmlns:p14="http://schemas.microsoft.com/office/powerpoint/2010/main" val="211153191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Pointer Variables and Arrays</a:t>
            </a:r>
            <a:endParaRPr lang="en-US" dirty="0">
              <a:latin typeface="+mn-lt"/>
            </a:endParaRPr>
          </a:p>
        </p:txBody>
      </p:sp>
      <p:sp>
        <p:nvSpPr>
          <p:cNvPr id="3" name="Content Placeholder 2"/>
          <p:cNvSpPr>
            <a:spLocks noGrp="1"/>
          </p:cNvSpPr>
          <p:nvPr>
            <p:ph sz="quarter" idx="1"/>
          </p:nvPr>
        </p:nvSpPr>
        <p:spPr/>
        <p:txBody>
          <a:bodyPr>
            <a:normAutofit/>
          </a:bodyPr>
          <a:lstStyle/>
          <a:p>
            <a:pPr>
              <a:spcBef>
                <a:spcPct val="0"/>
              </a:spcBef>
              <a:spcAft>
                <a:spcPts val="600"/>
              </a:spcAft>
            </a:pPr>
            <a:r>
              <a:rPr lang="en-US" sz="2800" dirty="0" smtClean="0">
                <a:latin typeface="+mn-lt"/>
              </a:rPr>
              <a:t>Given</a:t>
            </a:r>
            <a:br>
              <a:rPr lang="en-US" sz="2800" dirty="0" smtClean="0">
                <a:latin typeface="+mn-lt"/>
              </a:rPr>
            </a:br>
            <a:r>
              <a:rPr lang="en-US" sz="2800" dirty="0" smtClean="0">
                <a:latin typeface="+mn-lt"/>
              </a:rPr>
              <a:t/>
            </a:r>
            <a:br>
              <a:rPr lang="en-US" sz="2800" dirty="0" smtClean="0">
                <a:latin typeface="+mn-lt"/>
              </a:rPr>
            </a:br>
            <a:r>
              <a:rPr lang="en-US" sz="2800" dirty="0" smtClean="0">
                <a:latin typeface="+mn-lt"/>
              </a:rPr>
              <a:t/>
            </a:r>
            <a:br>
              <a:rPr lang="en-US" sz="2800" dirty="0" smtClean="0">
                <a:latin typeface="+mn-lt"/>
              </a:rPr>
            </a:br>
            <a:endParaRPr lang="en-US" sz="2400" b="1" dirty="0" smtClean="0">
              <a:solidFill>
                <a:srgbClr val="0070C0"/>
              </a:solidFill>
              <a:latin typeface="+mn-lt"/>
              <a:cs typeface="Courier New" pitchFamily="49" charset="0"/>
            </a:endParaRPr>
          </a:p>
          <a:p>
            <a:pPr lvl="1">
              <a:spcBef>
                <a:spcPct val="0"/>
              </a:spcBef>
              <a:spcAft>
                <a:spcPts val="600"/>
              </a:spcAft>
            </a:pPr>
            <a:r>
              <a:rPr lang="en-US" dirty="0" smtClean="0">
                <a:latin typeface="+mn-lt"/>
              </a:rPr>
              <a:t>Notice that </a:t>
            </a:r>
            <a:r>
              <a:rPr lang="en-US" dirty="0" err="1" smtClean="0">
                <a:latin typeface="+mn-lt"/>
              </a:rPr>
              <a:t>aPtr</a:t>
            </a:r>
            <a:r>
              <a:rPr lang="en-US" dirty="0" smtClean="0">
                <a:latin typeface="+mn-lt"/>
              </a:rPr>
              <a:t> is assigned to a and not &amp;a – why??</a:t>
            </a:r>
          </a:p>
          <a:p>
            <a:pPr lvl="1">
              <a:spcBef>
                <a:spcPct val="0"/>
              </a:spcBef>
              <a:spcAft>
                <a:spcPts val="600"/>
              </a:spcAft>
            </a:pPr>
            <a:r>
              <a:rPr lang="en-US" dirty="0" smtClean="0">
                <a:latin typeface="+mn-lt"/>
              </a:rPr>
              <a:t>What happens after the third line of code above??</a:t>
            </a:r>
          </a:p>
        </p:txBody>
      </p:sp>
      <p:pic>
        <p:nvPicPr>
          <p:cNvPr id="5" name="Picture 4" descr="Screen Shot 2016-10-19 at 10.30.27 A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0" y="2057400"/>
            <a:ext cx="5860205" cy="1075267"/>
          </a:xfrm>
          <a:prstGeom prst="rect">
            <a:avLst/>
          </a:prstGeom>
          <a:ln>
            <a:solidFill>
              <a:srgbClr val="FF9933"/>
            </a:solidFill>
          </a:ln>
        </p:spPr>
      </p:pic>
    </p:spTree>
    <p:extLst>
      <p:ext uri="{BB962C8B-B14F-4D97-AF65-F5344CB8AC3E}">
        <p14:creationId xmlns:p14="http://schemas.microsoft.com/office/powerpoint/2010/main" val="405016018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09600" y="274638"/>
            <a:ext cx="8077200" cy="944562"/>
          </a:xfrm>
        </p:spPr>
        <p:txBody>
          <a:bodyPr/>
          <a:lstStyle/>
          <a:p>
            <a:pPr eaLnBrk="1" hangingPunct="1"/>
            <a:r>
              <a:rPr lang="en-US" dirty="0" smtClean="0">
                <a:latin typeface="+mn-lt"/>
              </a:rPr>
              <a:t>Arrays Sent to Functions</a:t>
            </a:r>
          </a:p>
        </p:txBody>
      </p:sp>
      <p:sp>
        <p:nvSpPr>
          <p:cNvPr id="15363" name="Rectangle 3"/>
          <p:cNvSpPr>
            <a:spLocks noGrp="1" noChangeArrowheads="1"/>
          </p:cNvSpPr>
          <p:nvPr>
            <p:ph sz="quarter" idx="1"/>
          </p:nvPr>
        </p:nvSpPr>
        <p:spPr>
          <a:xfrm>
            <a:off x="457200" y="1447800"/>
            <a:ext cx="8229600" cy="5029200"/>
          </a:xfrm>
        </p:spPr>
        <p:txBody>
          <a:bodyPr>
            <a:normAutofit/>
          </a:bodyPr>
          <a:lstStyle/>
          <a:p>
            <a:pPr eaLnBrk="1" hangingPunct="1">
              <a:spcBef>
                <a:spcPct val="0"/>
              </a:spcBef>
              <a:spcAft>
                <a:spcPts val="600"/>
              </a:spcAft>
            </a:pPr>
            <a:r>
              <a:rPr lang="en-US" sz="2800" dirty="0" smtClean="0">
                <a:latin typeface="+mn-lt"/>
              </a:rPr>
              <a:t>Consider an array declaration:</a:t>
            </a:r>
          </a:p>
          <a:p>
            <a:pPr eaLnBrk="1" hangingPunct="1">
              <a:spcBef>
                <a:spcPct val="0"/>
              </a:spcBef>
              <a:spcAft>
                <a:spcPts val="600"/>
              </a:spcAft>
            </a:pPr>
            <a:endParaRPr lang="en-US" sz="2800" dirty="0">
              <a:latin typeface="+mn-lt"/>
            </a:endParaRPr>
          </a:p>
          <a:p>
            <a:pPr>
              <a:spcBef>
                <a:spcPct val="0"/>
              </a:spcBef>
              <a:spcAft>
                <a:spcPts val="600"/>
              </a:spcAft>
            </a:pPr>
            <a:r>
              <a:rPr lang="en-US" sz="2800" dirty="0" smtClean="0">
                <a:latin typeface="+mn-lt"/>
              </a:rPr>
              <a:t>which would result in a</a:t>
            </a:r>
            <a:r>
              <a:rPr lang="en-US" sz="2800" dirty="0" smtClean="0"/>
              <a:t> </a:t>
            </a:r>
            <a:r>
              <a:rPr lang="en-US" sz="2800" dirty="0"/>
              <a:t>block in memory consisting of ten integers (of 4 bytes in a row </a:t>
            </a:r>
            <a:r>
              <a:rPr lang="en-US" sz="2800" dirty="0" smtClean="0"/>
              <a:t>per</a:t>
            </a:r>
            <a:r>
              <a:rPr lang="en-US" sz="2800" dirty="0" smtClean="0">
                <a:latin typeface="+mn-lt"/>
              </a:rPr>
              <a:t> integer).</a:t>
            </a:r>
          </a:p>
          <a:p>
            <a:pPr>
              <a:spcBef>
                <a:spcPct val="0"/>
              </a:spcBef>
              <a:spcAft>
                <a:spcPts val="600"/>
              </a:spcAft>
            </a:pPr>
            <a:r>
              <a:rPr lang="en-US" sz="2800" dirty="0" smtClean="0">
                <a:latin typeface="+mn-lt"/>
              </a:rPr>
              <a:t>Let’s say this array begins at memory location 100</a:t>
            </a:r>
            <a:r>
              <a:rPr lang="en-US" sz="2800" baseline="-25000" dirty="0" smtClean="0">
                <a:latin typeface="+mn-lt"/>
              </a:rPr>
              <a:t>10</a:t>
            </a:r>
            <a:endParaRPr lang="en-US" sz="2800" dirty="0">
              <a:latin typeface="+mn-lt"/>
            </a:endParaRPr>
          </a:p>
          <a:p>
            <a:pPr marL="0" indent="0">
              <a:spcBef>
                <a:spcPct val="0"/>
              </a:spcBef>
              <a:spcAft>
                <a:spcPts val="600"/>
              </a:spcAft>
              <a:buNone/>
            </a:pPr>
            <a:r>
              <a:rPr lang="en-US" sz="2800" dirty="0">
                <a:latin typeface="+mn-lt"/>
              </a:rPr>
              <a:t> </a:t>
            </a:r>
            <a:r>
              <a:rPr lang="en-US" sz="2800" dirty="0" smtClean="0">
                <a:latin typeface="+mn-lt"/>
              </a:rPr>
              <a:t>   - we may imagine it looks like this in memory:</a:t>
            </a:r>
          </a:p>
          <a:p>
            <a:pPr>
              <a:spcBef>
                <a:spcPct val="0"/>
              </a:spcBef>
              <a:spcAft>
                <a:spcPts val="600"/>
              </a:spcAft>
            </a:pPr>
            <a:endParaRPr lang="en-US" sz="2800" baseline="-25000" dirty="0" smtClean="0">
              <a:latin typeface="+mn-lt"/>
            </a:endParaRPr>
          </a:p>
          <a:p>
            <a:pPr eaLnBrk="1" hangingPunct="1">
              <a:spcBef>
                <a:spcPct val="0"/>
              </a:spcBef>
              <a:spcAft>
                <a:spcPts val="600"/>
              </a:spcAft>
            </a:pPr>
            <a:endParaRPr lang="en-US" sz="2800" dirty="0" smtClean="0">
              <a:latin typeface="+mn-lt"/>
            </a:endParaRPr>
          </a:p>
          <a:p>
            <a:pPr eaLnBrk="1" hangingPunct="1">
              <a:spcBef>
                <a:spcPct val="0"/>
              </a:spcBef>
              <a:spcAft>
                <a:spcPts val="600"/>
              </a:spcAft>
            </a:pPr>
            <a:r>
              <a:rPr lang="en-US" sz="2800" dirty="0" smtClean="0">
                <a:latin typeface="+mn-lt"/>
              </a:rPr>
              <a:t>Example of sorting function with this array sent in as an argument:</a:t>
            </a:r>
            <a:endParaRPr lang="en-US" sz="2800" dirty="0">
              <a:latin typeface="+mn-lt"/>
            </a:endParaRPr>
          </a:p>
          <a:p>
            <a:pPr marL="0" indent="0" eaLnBrk="1" hangingPunct="1">
              <a:spcBef>
                <a:spcPct val="0"/>
              </a:spcBef>
              <a:spcAft>
                <a:spcPts val="600"/>
              </a:spcAft>
              <a:buNone/>
            </a:pPr>
            <a:endParaRPr lang="en-US" sz="2800" dirty="0" smtClean="0">
              <a:latin typeface="+mn-lt"/>
            </a:endParaRPr>
          </a:p>
        </p:txBody>
      </p:sp>
      <p:pic>
        <p:nvPicPr>
          <p:cNvPr id="3" name="Picture 2" descr="Screen Shot 2016-10-19 at 11.09.59 A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4400" y="2057400"/>
            <a:ext cx="7132320" cy="457200"/>
          </a:xfrm>
          <a:prstGeom prst="rect">
            <a:avLst/>
          </a:prstGeom>
        </p:spPr>
      </p:pic>
      <p:pic>
        <p:nvPicPr>
          <p:cNvPr id="5" name="Picture 4" descr="Screen Shot 2016-10-19 at 11.32.58 AM.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9600" y="4495800"/>
            <a:ext cx="8026400" cy="90170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533400" y="274638"/>
            <a:ext cx="8153400" cy="792162"/>
          </a:xfrm>
        </p:spPr>
        <p:txBody>
          <a:bodyPr>
            <a:normAutofit/>
          </a:bodyPr>
          <a:lstStyle/>
          <a:p>
            <a:pPr eaLnBrk="1" hangingPunct="1"/>
            <a:r>
              <a:rPr lang="en-US" dirty="0" smtClean="0">
                <a:latin typeface="+mn-lt"/>
              </a:rPr>
              <a:t>Pointer Variables and Arrays</a:t>
            </a:r>
          </a:p>
        </p:txBody>
      </p:sp>
      <p:sp>
        <p:nvSpPr>
          <p:cNvPr id="15363" name="Rectangle 3"/>
          <p:cNvSpPr>
            <a:spLocks noGrp="1" noChangeArrowheads="1"/>
          </p:cNvSpPr>
          <p:nvPr>
            <p:ph sz="quarter" idx="1"/>
          </p:nvPr>
        </p:nvSpPr>
        <p:spPr>
          <a:xfrm>
            <a:off x="457200" y="1066800"/>
            <a:ext cx="8229600" cy="5562600"/>
          </a:xfrm>
        </p:spPr>
        <p:txBody>
          <a:bodyPr>
            <a:normAutofit fontScale="92500" lnSpcReduction="10000"/>
          </a:bodyPr>
          <a:lstStyle/>
          <a:p>
            <a:pPr eaLnBrk="1" hangingPunct="1">
              <a:spcBef>
                <a:spcPct val="0"/>
              </a:spcBef>
              <a:spcAft>
                <a:spcPts val="600"/>
              </a:spcAft>
            </a:pPr>
            <a:r>
              <a:rPr lang="en-US" sz="2800" dirty="0" smtClean="0">
                <a:latin typeface="+mn-lt"/>
              </a:rPr>
              <a:t>Same array as last slide:</a:t>
            </a:r>
          </a:p>
          <a:p>
            <a:pPr eaLnBrk="1" hangingPunct="1">
              <a:spcBef>
                <a:spcPct val="0"/>
              </a:spcBef>
              <a:spcAft>
                <a:spcPts val="600"/>
              </a:spcAft>
            </a:pPr>
            <a:endParaRPr lang="en-US" sz="2800" dirty="0">
              <a:latin typeface="+mn-lt"/>
            </a:endParaRPr>
          </a:p>
          <a:p>
            <a:pPr>
              <a:spcBef>
                <a:spcPct val="0"/>
              </a:spcBef>
              <a:spcAft>
                <a:spcPts val="600"/>
              </a:spcAft>
            </a:pPr>
            <a:r>
              <a:rPr lang="en-US" sz="2800" dirty="0" smtClean="0">
                <a:latin typeface="+mn-lt"/>
              </a:rPr>
              <a:t>Assume we also declare an integer pointer to point to the array:</a:t>
            </a:r>
          </a:p>
          <a:p>
            <a:pPr marL="0" indent="0">
              <a:spcBef>
                <a:spcPct val="0"/>
              </a:spcBef>
              <a:spcAft>
                <a:spcPts val="600"/>
              </a:spcAft>
              <a:buNone/>
            </a:pPr>
            <a:r>
              <a:rPr lang="en-US" sz="2800" dirty="0" smtClean="0">
                <a:latin typeface="+mn-lt"/>
              </a:rPr>
              <a:t>                                       </a:t>
            </a:r>
            <a:r>
              <a:rPr lang="en-US" sz="2800" dirty="0">
                <a:latin typeface="+mn-lt"/>
              </a:rPr>
              <a:t>(</a:t>
            </a:r>
            <a:r>
              <a:rPr lang="en-US" sz="2800" dirty="0" smtClean="0">
                <a:latin typeface="+mn-lt"/>
              </a:rPr>
              <a:t>What is another way to write this?)</a:t>
            </a:r>
          </a:p>
          <a:p>
            <a:pPr>
              <a:spcBef>
                <a:spcPct val="0"/>
              </a:spcBef>
              <a:spcAft>
                <a:spcPts val="600"/>
              </a:spcAft>
            </a:pPr>
            <a:r>
              <a:rPr lang="en-US" sz="2800" dirty="0" smtClean="0">
                <a:latin typeface="+mn-lt"/>
              </a:rPr>
              <a:t>Then we can imagine it looking like this:</a:t>
            </a:r>
          </a:p>
          <a:p>
            <a:pPr>
              <a:spcBef>
                <a:spcPct val="0"/>
              </a:spcBef>
              <a:spcAft>
                <a:spcPts val="600"/>
              </a:spcAft>
            </a:pPr>
            <a:endParaRPr lang="en-US" sz="2800" dirty="0">
              <a:latin typeface="+mn-lt"/>
            </a:endParaRPr>
          </a:p>
          <a:p>
            <a:pPr marL="0" indent="0">
              <a:spcBef>
                <a:spcPct val="0"/>
              </a:spcBef>
              <a:spcAft>
                <a:spcPts val="600"/>
              </a:spcAft>
              <a:buNone/>
            </a:pPr>
            <a:r>
              <a:rPr lang="en-US" sz="2800" dirty="0">
                <a:latin typeface="+mn-lt"/>
              </a:rPr>
              <a:t> </a:t>
            </a:r>
            <a:r>
              <a:rPr lang="en-US" sz="2800" dirty="0" smtClean="0">
                <a:latin typeface="+mn-lt"/>
              </a:rPr>
              <a:t>   </a:t>
            </a:r>
            <a:endParaRPr lang="en-US" sz="2800" baseline="-25000" dirty="0" smtClean="0">
              <a:latin typeface="+mn-lt"/>
            </a:endParaRPr>
          </a:p>
          <a:p>
            <a:pPr eaLnBrk="1" hangingPunct="1">
              <a:spcBef>
                <a:spcPct val="0"/>
              </a:spcBef>
              <a:spcAft>
                <a:spcPts val="600"/>
              </a:spcAft>
            </a:pPr>
            <a:endParaRPr lang="en-US" sz="2800" dirty="0" smtClean="0">
              <a:latin typeface="+mn-lt"/>
            </a:endParaRPr>
          </a:p>
          <a:p>
            <a:pPr eaLnBrk="1" hangingPunct="1">
              <a:spcBef>
                <a:spcPct val="0"/>
              </a:spcBef>
              <a:spcAft>
                <a:spcPts val="600"/>
              </a:spcAft>
            </a:pPr>
            <a:endParaRPr lang="en-US" sz="2800" dirty="0" smtClean="0">
              <a:latin typeface="+mn-lt"/>
            </a:endParaRPr>
          </a:p>
          <a:p>
            <a:pPr eaLnBrk="1" hangingPunct="1">
              <a:spcBef>
                <a:spcPct val="0"/>
              </a:spcBef>
              <a:spcAft>
                <a:spcPts val="600"/>
              </a:spcAft>
            </a:pPr>
            <a:r>
              <a:rPr lang="en-US" sz="2800" dirty="0" smtClean="0">
                <a:latin typeface="+mn-lt"/>
              </a:rPr>
              <a:t>What does the following mean:    </a:t>
            </a:r>
            <a:endParaRPr lang="en-US" sz="2800" dirty="0">
              <a:latin typeface="+mn-lt"/>
            </a:endParaRPr>
          </a:p>
          <a:p>
            <a:pPr>
              <a:spcBef>
                <a:spcPct val="0"/>
              </a:spcBef>
              <a:spcAft>
                <a:spcPts val="600"/>
              </a:spcAft>
            </a:pPr>
            <a:r>
              <a:rPr lang="en-US" sz="2800" dirty="0" smtClean="0">
                <a:latin typeface="+mn-lt"/>
              </a:rPr>
              <a:t>Which is the same as writing what??</a:t>
            </a:r>
          </a:p>
        </p:txBody>
      </p:sp>
      <p:pic>
        <p:nvPicPr>
          <p:cNvPr id="3" name="Picture 2" descr="Screen Shot 2016-10-19 at 11.09.59 A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4400" y="1524000"/>
            <a:ext cx="7132320" cy="457200"/>
          </a:xfrm>
          <a:prstGeom prst="rect">
            <a:avLst/>
          </a:prstGeom>
        </p:spPr>
      </p:pic>
      <p:pic>
        <p:nvPicPr>
          <p:cNvPr id="2" name="Picture 1" descr="Screen Shot 2016-10-19 at 11.44.20 AM.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14400" y="2743200"/>
            <a:ext cx="2400300" cy="419100"/>
          </a:xfrm>
          <a:prstGeom prst="rect">
            <a:avLst/>
          </a:prstGeom>
        </p:spPr>
      </p:pic>
      <p:pic>
        <p:nvPicPr>
          <p:cNvPr id="4" name="Picture 3" descr="Screen Shot 2016-10-19 at 11.51.37 AM.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85800" y="3657600"/>
            <a:ext cx="7835900" cy="1409700"/>
          </a:xfrm>
          <a:prstGeom prst="rect">
            <a:avLst/>
          </a:prstGeom>
        </p:spPr>
      </p:pic>
      <p:sp>
        <p:nvSpPr>
          <p:cNvPr id="8" name="TextBox 7"/>
          <p:cNvSpPr txBox="1"/>
          <p:nvPr/>
        </p:nvSpPr>
        <p:spPr>
          <a:xfrm>
            <a:off x="5181600" y="5334000"/>
            <a:ext cx="2895600" cy="369332"/>
          </a:xfrm>
          <a:prstGeom prst="rect">
            <a:avLst/>
          </a:prstGeom>
          <a:noFill/>
          <a:ln>
            <a:solidFill>
              <a:srgbClr val="FF9933"/>
            </a:solidFill>
          </a:ln>
        </p:spPr>
        <p:txBody>
          <a:bodyPr wrap="square" rtlCol="0">
            <a:spAutoFit/>
          </a:bodyPr>
          <a:lstStyle/>
          <a:p>
            <a:r>
              <a:rPr lang="en-US" dirty="0" smtClean="0">
                <a:latin typeface="Courier"/>
                <a:cs typeface="Courier"/>
              </a:rPr>
              <a:t>*(</a:t>
            </a:r>
            <a:r>
              <a:rPr lang="en-US" dirty="0" err="1" smtClean="0">
                <a:latin typeface="Courier"/>
                <a:cs typeface="Courier"/>
              </a:rPr>
              <a:t>aPtr</a:t>
            </a:r>
            <a:r>
              <a:rPr lang="en-US" dirty="0" smtClean="0">
                <a:latin typeface="Courier"/>
                <a:cs typeface="Courier"/>
              </a:rPr>
              <a:t> + 1)</a:t>
            </a:r>
            <a:endParaRPr lang="en-US" dirty="0">
              <a:latin typeface="Courier"/>
              <a:cs typeface="Courier"/>
            </a:endParaRPr>
          </a:p>
        </p:txBody>
      </p:sp>
    </p:spTree>
    <p:extLst>
      <p:ext uri="{BB962C8B-B14F-4D97-AF65-F5344CB8AC3E}">
        <p14:creationId xmlns:p14="http://schemas.microsoft.com/office/powerpoint/2010/main" val="1278810233"/>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533400" y="274638"/>
            <a:ext cx="8153400" cy="1143000"/>
          </a:xfrm>
        </p:spPr>
        <p:txBody>
          <a:bodyPr>
            <a:normAutofit/>
          </a:bodyPr>
          <a:lstStyle/>
          <a:p>
            <a:pPr eaLnBrk="1" hangingPunct="1"/>
            <a:r>
              <a:rPr lang="en-US" dirty="0" smtClean="0">
                <a:latin typeface="+mn-lt"/>
              </a:rPr>
              <a:t>Pointer Variables and Arrays</a:t>
            </a:r>
          </a:p>
        </p:txBody>
      </p:sp>
      <p:sp>
        <p:nvSpPr>
          <p:cNvPr id="15363" name="Rectangle 3"/>
          <p:cNvSpPr>
            <a:spLocks noGrp="1" noChangeArrowheads="1"/>
          </p:cNvSpPr>
          <p:nvPr>
            <p:ph sz="quarter" idx="1"/>
          </p:nvPr>
        </p:nvSpPr>
        <p:spPr>
          <a:xfrm>
            <a:off x="381000" y="1447800"/>
            <a:ext cx="8382000" cy="5029200"/>
          </a:xfrm>
        </p:spPr>
        <p:txBody>
          <a:bodyPr>
            <a:normAutofit lnSpcReduction="10000"/>
          </a:bodyPr>
          <a:lstStyle/>
          <a:p>
            <a:pPr>
              <a:spcBef>
                <a:spcPct val="0"/>
              </a:spcBef>
              <a:spcAft>
                <a:spcPts val="600"/>
              </a:spcAft>
            </a:pPr>
            <a:r>
              <a:rPr lang="en-US" sz="2800" dirty="0"/>
              <a:t>Since a block of 10 integers located contiguously in memory is, by definition, an array of integers, this brings up an interesting relationship between arrays and </a:t>
            </a:r>
            <a:r>
              <a:rPr lang="en-US" sz="2800" dirty="0" smtClean="0"/>
              <a:t>pointers:</a:t>
            </a:r>
            <a:endParaRPr lang="en-US" sz="2800" dirty="0"/>
          </a:p>
          <a:p>
            <a:pPr marL="0" indent="0" eaLnBrk="1" hangingPunct="1">
              <a:spcBef>
                <a:spcPct val="0"/>
              </a:spcBef>
              <a:spcAft>
                <a:spcPts val="600"/>
              </a:spcAft>
              <a:buNone/>
            </a:pPr>
            <a:endParaRPr lang="en-US" sz="2800" dirty="0" smtClean="0">
              <a:latin typeface="+mn-lt"/>
            </a:endParaRPr>
          </a:p>
          <a:p>
            <a:pPr>
              <a:spcBef>
                <a:spcPct val="0"/>
              </a:spcBef>
              <a:spcAft>
                <a:spcPts val="600"/>
              </a:spcAft>
            </a:pPr>
            <a:r>
              <a:rPr lang="en-US" sz="2800" dirty="0" smtClean="0">
                <a:latin typeface="+mn-lt"/>
              </a:rPr>
              <a:t>After declaring an integer pointer to point to the array,</a:t>
            </a:r>
          </a:p>
          <a:p>
            <a:pPr marL="0" indent="0">
              <a:spcBef>
                <a:spcPct val="0"/>
              </a:spcBef>
              <a:spcAft>
                <a:spcPts val="600"/>
              </a:spcAft>
              <a:buNone/>
            </a:pPr>
            <a:r>
              <a:rPr lang="en-US" sz="2800" dirty="0" smtClean="0">
                <a:latin typeface="+mn-lt"/>
              </a:rPr>
              <a:t>                                    or like this:     </a:t>
            </a:r>
          </a:p>
          <a:p>
            <a:pPr marL="274320" lvl="1" indent="0">
              <a:spcBef>
                <a:spcPct val="0"/>
              </a:spcBef>
              <a:spcAft>
                <a:spcPts val="600"/>
              </a:spcAft>
              <a:buNone/>
            </a:pPr>
            <a:r>
              <a:rPr lang="en-US" sz="2800" dirty="0">
                <a:latin typeface="+mn-lt"/>
              </a:rPr>
              <a:t>w</a:t>
            </a:r>
            <a:r>
              <a:rPr lang="en-US" sz="2800" dirty="0" smtClean="0">
                <a:latin typeface="+mn-lt"/>
              </a:rPr>
              <a:t>e can access the elements in the array using: </a:t>
            </a:r>
          </a:p>
          <a:p>
            <a:pPr marL="731520" lvl="1" indent="-457200">
              <a:spcBef>
                <a:spcPct val="0"/>
              </a:spcBef>
              <a:spcAft>
                <a:spcPts val="600"/>
              </a:spcAft>
            </a:pPr>
            <a:r>
              <a:rPr lang="en-US" sz="2800" dirty="0" smtClean="0">
                <a:latin typeface="+mn-lt"/>
              </a:rPr>
              <a:t>array subscript notation, like we are used to    a[3]    </a:t>
            </a:r>
          </a:p>
          <a:p>
            <a:pPr marL="731520" lvl="1" indent="-457200">
              <a:spcBef>
                <a:spcPct val="0"/>
              </a:spcBef>
              <a:spcAft>
                <a:spcPts val="600"/>
              </a:spcAft>
            </a:pPr>
            <a:r>
              <a:rPr lang="en-US" sz="2800" dirty="0" smtClean="0">
                <a:latin typeface="+mn-lt"/>
              </a:rPr>
              <a:t>or using the pointer    *(</a:t>
            </a:r>
            <a:r>
              <a:rPr lang="en-US" sz="2800" dirty="0" err="1" smtClean="0">
                <a:latin typeface="+mn-lt"/>
              </a:rPr>
              <a:t>aPtr</a:t>
            </a:r>
            <a:r>
              <a:rPr lang="en-US" sz="2800" dirty="0" smtClean="0">
                <a:latin typeface="+mn-lt"/>
              </a:rPr>
              <a:t> + 3)</a:t>
            </a:r>
            <a:endParaRPr lang="en-US" sz="2800" dirty="0">
              <a:latin typeface="+mn-lt"/>
            </a:endParaRPr>
          </a:p>
          <a:p>
            <a:pPr marL="0" indent="0">
              <a:spcBef>
                <a:spcPct val="0"/>
              </a:spcBef>
              <a:spcAft>
                <a:spcPts val="600"/>
              </a:spcAft>
              <a:buNone/>
            </a:pPr>
            <a:r>
              <a:rPr lang="en-US" sz="2800" dirty="0">
                <a:latin typeface="+mn-lt"/>
              </a:rPr>
              <a:t> </a:t>
            </a:r>
            <a:r>
              <a:rPr lang="en-US" sz="2800" dirty="0" smtClean="0">
                <a:latin typeface="+mn-lt"/>
              </a:rPr>
              <a:t>   </a:t>
            </a:r>
            <a:endParaRPr lang="en-US" sz="2800" dirty="0">
              <a:latin typeface="+mn-lt"/>
            </a:endParaRPr>
          </a:p>
          <a:p>
            <a:pPr marL="0" indent="0" eaLnBrk="1" hangingPunct="1">
              <a:spcBef>
                <a:spcPct val="0"/>
              </a:spcBef>
              <a:spcAft>
                <a:spcPts val="600"/>
              </a:spcAft>
              <a:buNone/>
            </a:pPr>
            <a:endParaRPr lang="en-US" sz="2800" dirty="0" smtClean="0">
              <a:latin typeface="+mn-lt"/>
            </a:endParaRPr>
          </a:p>
        </p:txBody>
      </p:sp>
      <p:pic>
        <p:nvPicPr>
          <p:cNvPr id="3" name="Picture 2" descr="Screen Shot 2016-10-19 at 11.09.59 A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000" y="3048000"/>
            <a:ext cx="7132320" cy="457200"/>
          </a:xfrm>
          <a:prstGeom prst="rect">
            <a:avLst/>
          </a:prstGeom>
        </p:spPr>
      </p:pic>
      <p:pic>
        <p:nvPicPr>
          <p:cNvPr id="2" name="Picture 1" descr="Screen Shot 2016-10-19 at 11.44.20 AM.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2000" y="4038600"/>
            <a:ext cx="2400300" cy="419100"/>
          </a:xfrm>
          <a:prstGeom prst="rect">
            <a:avLst/>
          </a:prstGeom>
        </p:spPr>
      </p:pic>
      <p:pic>
        <p:nvPicPr>
          <p:cNvPr id="5" name="Picture 4" descr="Screen Shot 2016-10-19 at 12.30.49 PM.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334000" y="4038600"/>
            <a:ext cx="2819400" cy="463717"/>
          </a:xfrm>
          <a:prstGeom prst="rect">
            <a:avLst/>
          </a:prstGeom>
        </p:spPr>
      </p:pic>
    </p:spTree>
    <p:extLst>
      <p:ext uri="{BB962C8B-B14F-4D97-AF65-F5344CB8AC3E}">
        <p14:creationId xmlns:p14="http://schemas.microsoft.com/office/powerpoint/2010/main" val="2630346510"/>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533400" y="274638"/>
            <a:ext cx="8153400" cy="1143000"/>
          </a:xfrm>
        </p:spPr>
        <p:txBody>
          <a:bodyPr>
            <a:normAutofit/>
          </a:bodyPr>
          <a:lstStyle/>
          <a:p>
            <a:pPr eaLnBrk="1" hangingPunct="1"/>
            <a:r>
              <a:rPr lang="en-US" dirty="0" smtClean="0">
                <a:latin typeface="+mn-lt"/>
              </a:rPr>
              <a:t>Pointer Variables and Arrays</a:t>
            </a:r>
          </a:p>
        </p:txBody>
      </p:sp>
      <p:sp>
        <p:nvSpPr>
          <p:cNvPr id="15363" name="Rectangle 3"/>
          <p:cNvSpPr>
            <a:spLocks noGrp="1" noChangeArrowheads="1"/>
          </p:cNvSpPr>
          <p:nvPr>
            <p:ph sz="quarter" idx="1"/>
          </p:nvPr>
        </p:nvSpPr>
        <p:spPr>
          <a:xfrm>
            <a:off x="457200" y="1447800"/>
            <a:ext cx="8229600" cy="5029200"/>
          </a:xfrm>
        </p:spPr>
        <p:txBody>
          <a:bodyPr>
            <a:normAutofit/>
          </a:bodyPr>
          <a:lstStyle/>
          <a:p>
            <a:pPr eaLnBrk="1" hangingPunct="1">
              <a:spcBef>
                <a:spcPct val="0"/>
              </a:spcBef>
              <a:spcAft>
                <a:spcPts val="600"/>
              </a:spcAft>
            </a:pPr>
            <a:r>
              <a:rPr lang="en-US" sz="2800" dirty="0" smtClean="0">
                <a:latin typeface="+mn-lt"/>
              </a:rPr>
              <a:t>Same array:</a:t>
            </a:r>
          </a:p>
          <a:p>
            <a:pPr marL="0" indent="0">
              <a:spcBef>
                <a:spcPct val="0"/>
              </a:spcBef>
              <a:spcAft>
                <a:spcPts val="600"/>
              </a:spcAft>
              <a:buNone/>
            </a:pPr>
            <a:endParaRPr lang="en-US" sz="2800" dirty="0">
              <a:latin typeface="+mn-lt"/>
            </a:endParaRPr>
          </a:p>
          <a:p>
            <a:pPr marL="0" indent="0">
              <a:spcBef>
                <a:spcPct val="0"/>
              </a:spcBef>
              <a:spcAft>
                <a:spcPts val="600"/>
              </a:spcAft>
              <a:buNone/>
            </a:pPr>
            <a:r>
              <a:rPr lang="en-US" sz="2800" dirty="0">
                <a:latin typeface="+mn-lt"/>
              </a:rPr>
              <a:t> </a:t>
            </a:r>
            <a:r>
              <a:rPr lang="en-US" sz="2800" dirty="0" smtClean="0">
                <a:latin typeface="+mn-lt"/>
              </a:rPr>
              <a:t>   </a:t>
            </a:r>
            <a:endParaRPr lang="en-US" sz="2800" baseline="-25000" dirty="0" smtClean="0">
              <a:latin typeface="+mn-lt"/>
            </a:endParaRPr>
          </a:p>
          <a:p>
            <a:pPr marL="0" indent="0" eaLnBrk="1" hangingPunct="1">
              <a:spcBef>
                <a:spcPct val="0"/>
              </a:spcBef>
              <a:spcAft>
                <a:spcPts val="600"/>
              </a:spcAft>
              <a:buNone/>
            </a:pPr>
            <a:endParaRPr lang="en-US" sz="2800" dirty="0" smtClean="0">
              <a:latin typeface="+mn-lt"/>
            </a:endParaRPr>
          </a:p>
          <a:p>
            <a:pPr marL="0" indent="0" eaLnBrk="1" hangingPunct="1">
              <a:spcBef>
                <a:spcPct val="0"/>
              </a:spcBef>
              <a:spcAft>
                <a:spcPts val="600"/>
              </a:spcAft>
              <a:buNone/>
            </a:pPr>
            <a:endParaRPr lang="en-US" sz="2800" dirty="0" smtClean="0">
              <a:latin typeface="+mn-lt"/>
            </a:endParaRPr>
          </a:p>
          <a:p>
            <a:pPr eaLnBrk="1" hangingPunct="1">
              <a:spcBef>
                <a:spcPct val="0"/>
              </a:spcBef>
              <a:spcAft>
                <a:spcPts val="600"/>
              </a:spcAft>
            </a:pPr>
            <a:r>
              <a:rPr lang="en-US" sz="2800" dirty="0" smtClean="0">
                <a:latin typeface="+mn-lt"/>
              </a:rPr>
              <a:t>What happens with the following statement?    </a:t>
            </a:r>
            <a:endParaRPr lang="en-US" sz="2800" dirty="0">
              <a:latin typeface="+mn-lt"/>
            </a:endParaRPr>
          </a:p>
          <a:p>
            <a:pPr marL="0" indent="0" eaLnBrk="1" hangingPunct="1">
              <a:spcBef>
                <a:spcPct val="0"/>
              </a:spcBef>
              <a:spcAft>
                <a:spcPts val="600"/>
              </a:spcAft>
              <a:buNone/>
            </a:pPr>
            <a:endParaRPr lang="en-US" sz="2800" dirty="0" smtClean="0">
              <a:latin typeface="+mn-lt"/>
            </a:endParaRPr>
          </a:p>
        </p:txBody>
      </p:sp>
      <p:pic>
        <p:nvPicPr>
          <p:cNvPr id="4" name="Picture 3" descr="Screen Shot 2016-10-19 at 11.51.37 A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5800" y="2209800"/>
            <a:ext cx="7835900" cy="1409700"/>
          </a:xfrm>
          <a:prstGeom prst="rect">
            <a:avLst/>
          </a:prstGeom>
        </p:spPr>
      </p:pic>
      <p:sp>
        <p:nvSpPr>
          <p:cNvPr id="8" name="TextBox 7"/>
          <p:cNvSpPr txBox="1"/>
          <p:nvPr/>
        </p:nvSpPr>
        <p:spPr>
          <a:xfrm>
            <a:off x="838200" y="4572000"/>
            <a:ext cx="2895600" cy="369332"/>
          </a:xfrm>
          <a:prstGeom prst="rect">
            <a:avLst/>
          </a:prstGeom>
          <a:noFill/>
          <a:ln>
            <a:solidFill>
              <a:srgbClr val="FF9933"/>
            </a:solidFill>
          </a:ln>
        </p:spPr>
        <p:txBody>
          <a:bodyPr wrap="square" rtlCol="0">
            <a:spAutoFit/>
          </a:bodyPr>
          <a:lstStyle/>
          <a:p>
            <a:r>
              <a:rPr lang="en-US" dirty="0" err="1" smtClean="0">
                <a:latin typeface="Courier"/>
                <a:cs typeface="Courier"/>
              </a:rPr>
              <a:t>aPtr</a:t>
            </a:r>
            <a:r>
              <a:rPr lang="en-US" dirty="0" smtClean="0">
                <a:latin typeface="Courier"/>
                <a:cs typeface="Courier"/>
              </a:rPr>
              <a:t> = </a:t>
            </a:r>
            <a:r>
              <a:rPr lang="en-US" dirty="0" err="1" smtClean="0">
                <a:latin typeface="Courier"/>
                <a:cs typeface="Courier"/>
              </a:rPr>
              <a:t>aPtr</a:t>
            </a:r>
            <a:r>
              <a:rPr lang="en-US" dirty="0" smtClean="0">
                <a:latin typeface="Courier"/>
                <a:cs typeface="Courier"/>
              </a:rPr>
              <a:t> + 1;</a:t>
            </a:r>
            <a:endParaRPr lang="en-US" dirty="0">
              <a:latin typeface="Courier"/>
              <a:cs typeface="Courier"/>
            </a:endParaRPr>
          </a:p>
        </p:txBody>
      </p:sp>
    </p:spTree>
    <p:extLst>
      <p:ext uri="{BB962C8B-B14F-4D97-AF65-F5344CB8AC3E}">
        <p14:creationId xmlns:p14="http://schemas.microsoft.com/office/powerpoint/2010/main" val="1286363284"/>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533400" y="274638"/>
            <a:ext cx="8153400" cy="1143000"/>
          </a:xfrm>
        </p:spPr>
        <p:txBody>
          <a:bodyPr>
            <a:normAutofit/>
          </a:bodyPr>
          <a:lstStyle/>
          <a:p>
            <a:pPr eaLnBrk="1" hangingPunct="1"/>
            <a:r>
              <a:rPr lang="en-US" dirty="0" smtClean="0">
                <a:latin typeface="+mn-lt"/>
              </a:rPr>
              <a:t>Pointer Variables and Arrays</a:t>
            </a:r>
          </a:p>
        </p:txBody>
      </p:sp>
      <p:sp>
        <p:nvSpPr>
          <p:cNvPr id="15363" name="Rectangle 3"/>
          <p:cNvSpPr>
            <a:spLocks noGrp="1" noChangeArrowheads="1"/>
          </p:cNvSpPr>
          <p:nvPr>
            <p:ph sz="quarter" idx="1"/>
          </p:nvPr>
        </p:nvSpPr>
        <p:spPr>
          <a:xfrm>
            <a:off x="457200" y="1447800"/>
            <a:ext cx="8229600" cy="5029200"/>
          </a:xfrm>
        </p:spPr>
        <p:txBody>
          <a:bodyPr>
            <a:normAutofit/>
          </a:bodyPr>
          <a:lstStyle/>
          <a:p>
            <a:r>
              <a:rPr lang="en-US" sz="2800" dirty="0" smtClean="0"/>
              <a:t>Because </a:t>
            </a:r>
            <a:r>
              <a:rPr lang="en-US" sz="2800" dirty="0"/>
              <a:t>the compiler "knows"</a:t>
            </a:r>
            <a:r>
              <a:rPr lang="en-US" sz="3000" dirty="0"/>
              <a:t> </a:t>
            </a:r>
          </a:p>
          <a:p>
            <a:pPr lvl="1"/>
            <a:r>
              <a:rPr lang="en-US" dirty="0"/>
              <a:t>This is a pointer (i.e. its value is an address) </a:t>
            </a:r>
          </a:p>
          <a:p>
            <a:pPr lvl="1"/>
            <a:r>
              <a:rPr lang="en-US" dirty="0"/>
              <a:t>That it points to an integer of length 4 at location 100</a:t>
            </a:r>
          </a:p>
          <a:p>
            <a:r>
              <a:rPr lang="en-US" sz="2800" dirty="0"/>
              <a:t>Instead of 1,                                   </a:t>
            </a:r>
            <a:r>
              <a:rPr lang="en-US" sz="2800" dirty="0" smtClean="0"/>
              <a:t>    adds </a:t>
            </a:r>
            <a:r>
              <a:rPr lang="en-US" sz="2800" dirty="0"/>
              <a:t>4 to </a:t>
            </a:r>
            <a:r>
              <a:rPr lang="en-US" sz="2800" i="1" dirty="0" err="1"/>
              <a:t>aPtr</a:t>
            </a:r>
            <a:endParaRPr lang="en-US" sz="2800" i="1" dirty="0"/>
          </a:p>
          <a:p>
            <a:pPr lvl="1"/>
            <a:r>
              <a:rPr lang="en-US" dirty="0"/>
              <a:t>Now </a:t>
            </a:r>
            <a:r>
              <a:rPr lang="en-US" dirty="0" err="1" smtClean="0"/>
              <a:t>aPtr</a:t>
            </a:r>
            <a:r>
              <a:rPr lang="en-US" i="1" dirty="0" smtClean="0"/>
              <a:t> </a:t>
            </a:r>
            <a:r>
              <a:rPr lang="en-US" dirty="0" smtClean="0"/>
              <a:t> </a:t>
            </a:r>
            <a:r>
              <a:rPr lang="en-US" dirty="0"/>
              <a:t>"points to" </a:t>
            </a:r>
            <a:r>
              <a:rPr lang="en-US" dirty="0" smtClean="0"/>
              <a:t> the </a:t>
            </a:r>
            <a:r>
              <a:rPr lang="en-US" dirty="0"/>
              <a:t>next integer at location 104</a:t>
            </a:r>
          </a:p>
          <a:p>
            <a:pPr lvl="1"/>
            <a:r>
              <a:rPr lang="en-US" dirty="0"/>
              <a:t>Same for: </a:t>
            </a:r>
            <a:r>
              <a:rPr lang="en-US" dirty="0" err="1" smtClean="0"/>
              <a:t>aPtr</a:t>
            </a:r>
            <a:r>
              <a:rPr lang="en-US" dirty="0" smtClean="0"/>
              <a:t> += 1</a:t>
            </a:r>
            <a:r>
              <a:rPr lang="en-US" dirty="0"/>
              <a:t>, </a:t>
            </a:r>
            <a:r>
              <a:rPr lang="en-US" dirty="0" err="1"/>
              <a:t>aPtr</a:t>
            </a:r>
            <a:r>
              <a:rPr lang="en-US" dirty="0"/>
              <a:t>++, and ++</a:t>
            </a:r>
            <a:r>
              <a:rPr lang="en-US" dirty="0" err="1"/>
              <a:t>aPtr</a:t>
            </a:r>
            <a:endParaRPr lang="en-US" dirty="0"/>
          </a:p>
          <a:p>
            <a:pPr marL="0" indent="0" eaLnBrk="1" hangingPunct="1">
              <a:spcBef>
                <a:spcPct val="0"/>
              </a:spcBef>
              <a:spcAft>
                <a:spcPts val="600"/>
              </a:spcAft>
              <a:buNone/>
            </a:pPr>
            <a:endParaRPr lang="en-US" sz="2800" dirty="0" smtClean="0">
              <a:latin typeface="+mn-lt"/>
            </a:endParaRPr>
          </a:p>
        </p:txBody>
      </p:sp>
      <p:pic>
        <p:nvPicPr>
          <p:cNvPr id="2" name="Picture 1" descr="Screen Shot 2016-10-19 at 12.05.12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000" y="4648200"/>
            <a:ext cx="7848600" cy="1435100"/>
          </a:xfrm>
          <a:prstGeom prst="rect">
            <a:avLst/>
          </a:prstGeom>
        </p:spPr>
      </p:pic>
      <p:sp>
        <p:nvSpPr>
          <p:cNvPr id="7" name="TextBox 6"/>
          <p:cNvSpPr txBox="1"/>
          <p:nvPr/>
        </p:nvSpPr>
        <p:spPr>
          <a:xfrm>
            <a:off x="2743200" y="2895600"/>
            <a:ext cx="2895600" cy="369332"/>
          </a:xfrm>
          <a:prstGeom prst="rect">
            <a:avLst/>
          </a:prstGeom>
          <a:noFill/>
          <a:ln>
            <a:solidFill>
              <a:srgbClr val="FF9933"/>
            </a:solidFill>
          </a:ln>
        </p:spPr>
        <p:txBody>
          <a:bodyPr wrap="square" rtlCol="0">
            <a:spAutoFit/>
          </a:bodyPr>
          <a:lstStyle/>
          <a:p>
            <a:r>
              <a:rPr lang="en-US" dirty="0" err="1" smtClean="0">
                <a:latin typeface="Courier"/>
                <a:cs typeface="Courier"/>
              </a:rPr>
              <a:t>aPtr</a:t>
            </a:r>
            <a:r>
              <a:rPr lang="en-US" dirty="0" smtClean="0">
                <a:latin typeface="Courier"/>
                <a:cs typeface="Courier"/>
              </a:rPr>
              <a:t> = </a:t>
            </a:r>
            <a:r>
              <a:rPr lang="en-US" dirty="0" err="1" smtClean="0">
                <a:latin typeface="Courier"/>
                <a:cs typeface="Courier"/>
              </a:rPr>
              <a:t>aPtr</a:t>
            </a:r>
            <a:r>
              <a:rPr lang="en-US" dirty="0" smtClean="0">
                <a:latin typeface="Courier"/>
                <a:cs typeface="Courier"/>
              </a:rPr>
              <a:t> + 1;     </a:t>
            </a:r>
            <a:endParaRPr lang="en-US" dirty="0">
              <a:latin typeface="Courier"/>
              <a:cs typeface="Courier"/>
            </a:endParaRPr>
          </a:p>
        </p:txBody>
      </p:sp>
    </p:spTree>
    <p:extLst>
      <p:ext uri="{BB962C8B-B14F-4D97-AF65-F5344CB8AC3E}">
        <p14:creationId xmlns:p14="http://schemas.microsoft.com/office/powerpoint/2010/main" val="753995140"/>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dirty="0" smtClean="0">
                <a:latin typeface="+mn-lt"/>
              </a:rPr>
              <a:t>Pointer Variables and Arrays</a:t>
            </a:r>
          </a:p>
        </p:txBody>
      </p:sp>
      <p:sp>
        <p:nvSpPr>
          <p:cNvPr id="19459" name="Rectangle 3"/>
          <p:cNvSpPr>
            <a:spLocks noGrp="1" noChangeArrowheads="1"/>
          </p:cNvSpPr>
          <p:nvPr>
            <p:ph sz="quarter" idx="1"/>
          </p:nvPr>
        </p:nvSpPr>
        <p:spPr/>
        <p:txBody>
          <a:bodyPr/>
          <a:lstStyle/>
          <a:p>
            <a:pPr eaLnBrk="1" hangingPunct="1">
              <a:spcBef>
                <a:spcPct val="0"/>
              </a:spcBef>
              <a:spcAft>
                <a:spcPts val="600"/>
              </a:spcAft>
            </a:pPr>
            <a:r>
              <a:rPr lang="en-US" sz="2800" dirty="0" smtClean="0">
                <a:latin typeface="+mn-lt"/>
              </a:rPr>
              <a:t>Consider this array allocated at location 200</a:t>
            </a:r>
          </a:p>
          <a:p>
            <a:pPr lvl="2" eaLnBrk="1" hangingPunct="1">
              <a:spcBef>
                <a:spcPct val="0"/>
              </a:spcBef>
              <a:spcAft>
                <a:spcPts val="600"/>
              </a:spcAft>
              <a:buFont typeface="Wingdings" pitchFamily="2" charset="2"/>
              <a:buNone/>
            </a:pPr>
            <a:endParaRPr lang="en-US" sz="2400" b="1" dirty="0" smtClean="0">
              <a:solidFill>
                <a:srgbClr val="0070C0"/>
              </a:solidFill>
              <a:latin typeface="+mn-lt"/>
              <a:cs typeface="Courier New" pitchFamily="49" charset="0"/>
            </a:endParaRPr>
          </a:p>
          <a:p>
            <a:pPr lvl="1">
              <a:spcBef>
                <a:spcPct val="0"/>
              </a:spcBef>
              <a:spcAft>
                <a:spcPts val="600"/>
              </a:spcAft>
            </a:pPr>
            <a:r>
              <a:rPr lang="en-US" dirty="0" smtClean="0">
                <a:latin typeface="+mn-lt"/>
              </a:rPr>
              <a:t>We have an array containing 10 integers</a:t>
            </a:r>
          </a:p>
          <a:p>
            <a:pPr lvl="1">
              <a:spcBef>
                <a:spcPct val="0"/>
              </a:spcBef>
              <a:spcAft>
                <a:spcPts val="600"/>
              </a:spcAft>
            </a:pPr>
            <a:r>
              <a:rPr lang="en-US" dirty="0" smtClean="0">
                <a:latin typeface="+mn-lt"/>
              </a:rPr>
              <a:t> We refer to each of these integers by means of a subscript to </a:t>
            </a:r>
            <a:r>
              <a:rPr lang="en-US" i="1" dirty="0" smtClean="0">
                <a:latin typeface="+mn-lt"/>
              </a:rPr>
              <a:t>scores</a:t>
            </a:r>
          </a:p>
          <a:p>
            <a:pPr lvl="2">
              <a:spcBef>
                <a:spcPct val="0"/>
              </a:spcBef>
              <a:spcAft>
                <a:spcPts val="600"/>
              </a:spcAft>
            </a:pPr>
            <a:r>
              <a:rPr lang="en-US" dirty="0" smtClean="0">
                <a:latin typeface="+mn-lt"/>
              </a:rPr>
              <a:t>Using </a:t>
            </a:r>
            <a:r>
              <a:rPr lang="en-US" i="1" dirty="0" smtClean="0">
                <a:latin typeface="+mn-lt"/>
              </a:rPr>
              <a:t>scores[0]</a:t>
            </a:r>
            <a:r>
              <a:rPr lang="en-US" b="1" dirty="0" smtClean="0">
                <a:latin typeface="+mn-lt"/>
              </a:rPr>
              <a:t> </a:t>
            </a:r>
            <a:r>
              <a:rPr lang="en-US" dirty="0" smtClean="0">
                <a:latin typeface="+mn-lt"/>
              </a:rPr>
              <a:t>through </a:t>
            </a:r>
            <a:r>
              <a:rPr lang="en-US" i="1" dirty="0" smtClean="0">
                <a:latin typeface="+mn-lt"/>
              </a:rPr>
              <a:t>scores[9]</a:t>
            </a:r>
          </a:p>
        </p:txBody>
      </p:sp>
      <p:pic>
        <p:nvPicPr>
          <p:cNvPr id="16390"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8720" y="4297680"/>
            <a:ext cx="7395210" cy="10629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391"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71600" y="2011680"/>
            <a:ext cx="6634163" cy="350044"/>
          </a:xfrm>
          <a:prstGeom prst="rect">
            <a:avLst/>
          </a:prstGeom>
          <a:noFill/>
          <a:ln w="9525">
            <a:solidFill>
              <a:srgbClr val="FF99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dirty="0" smtClean="0">
                <a:latin typeface="+mn-lt"/>
              </a:rPr>
              <a:t>Pointer Variable</a:t>
            </a:r>
          </a:p>
        </p:txBody>
      </p:sp>
      <p:sp>
        <p:nvSpPr>
          <p:cNvPr id="4099" name="Rectangle 3"/>
          <p:cNvSpPr>
            <a:spLocks noGrp="1" noChangeArrowheads="1"/>
          </p:cNvSpPr>
          <p:nvPr>
            <p:ph sz="quarter" idx="1"/>
          </p:nvPr>
        </p:nvSpPr>
        <p:spPr>
          <a:xfrm>
            <a:off x="914400" y="1447800"/>
            <a:ext cx="7391400" cy="4572000"/>
          </a:xfrm>
        </p:spPr>
        <p:txBody>
          <a:bodyPr/>
          <a:lstStyle/>
          <a:p>
            <a:pPr eaLnBrk="1" hangingPunct="1">
              <a:lnSpc>
                <a:spcPct val="80000"/>
              </a:lnSpc>
              <a:spcBef>
                <a:spcPct val="0"/>
              </a:spcBef>
              <a:spcAft>
                <a:spcPts val="600"/>
              </a:spcAft>
            </a:pPr>
            <a:r>
              <a:rPr lang="en-US" sz="3200" dirty="0" smtClean="0">
                <a:latin typeface="+mn-lt"/>
              </a:rPr>
              <a:t>A variable that stores a memory address</a:t>
            </a:r>
          </a:p>
          <a:p>
            <a:pPr lvl="1">
              <a:lnSpc>
                <a:spcPct val="80000"/>
              </a:lnSpc>
              <a:spcBef>
                <a:spcPct val="0"/>
              </a:spcBef>
              <a:spcAft>
                <a:spcPts val="600"/>
              </a:spcAft>
            </a:pPr>
            <a:r>
              <a:rPr lang="en-US" sz="2800" dirty="0" smtClean="0">
                <a:latin typeface="+mn-lt"/>
              </a:rPr>
              <a:t>Allows C programs to simulate call-by-reference</a:t>
            </a:r>
          </a:p>
          <a:p>
            <a:pPr lvl="1">
              <a:lnSpc>
                <a:spcPct val="80000"/>
              </a:lnSpc>
              <a:spcBef>
                <a:spcPct val="0"/>
              </a:spcBef>
              <a:spcAft>
                <a:spcPts val="600"/>
              </a:spcAft>
            </a:pPr>
            <a:r>
              <a:rPr lang="en-US" sz="2800" dirty="0" smtClean="0">
                <a:latin typeface="+mn-lt"/>
              </a:rPr>
              <a:t>Allows a programmer to create and manipulate dynamic data structures</a:t>
            </a:r>
          </a:p>
          <a:p>
            <a:pPr marL="320040" lvl="1" indent="0">
              <a:lnSpc>
                <a:spcPct val="80000"/>
              </a:lnSpc>
              <a:spcBef>
                <a:spcPct val="0"/>
              </a:spcBef>
              <a:spcAft>
                <a:spcPts val="600"/>
              </a:spcAft>
              <a:buNone/>
            </a:pPr>
            <a:endParaRPr lang="en-US" sz="2800" dirty="0" smtClean="0">
              <a:latin typeface="+mn-lt"/>
            </a:endParaRPr>
          </a:p>
          <a:p>
            <a:pPr eaLnBrk="1" hangingPunct="1">
              <a:lnSpc>
                <a:spcPct val="80000"/>
              </a:lnSpc>
              <a:spcBef>
                <a:spcPct val="0"/>
              </a:spcBef>
              <a:spcAft>
                <a:spcPts val="600"/>
              </a:spcAft>
            </a:pPr>
            <a:r>
              <a:rPr lang="en-US" sz="3200" dirty="0" smtClean="0">
                <a:latin typeface="+mn-lt"/>
              </a:rPr>
              <a:t>Must be defined before it can be used</a:t>
            </a:r>
          </a:p>
          <a:p>
            <a:pPr lvl="1">
              <a:lnSpc>
                <a:spcPct val="80000"/>
              </a:lnSpc>
              <a:spcBef>
                <a:spcPct val="0"/>
              </a:spcBef>
              <a:spcAft>
                <a:spcPts val="600"/>
              </a:spcAft>
            </a:pPr>
            <a:r>
              <a:rPr lang="en-US" sz="2800" dirty="0" smtClean="0">
                <a:latin typeface="+mn-lt"/>
              </a:rPr>
              <a:t>Should be initialized to NULL or valid address</a:t>
            </a:r>
          </a:p>
          <a:p>
            <a:pPr eaLnBrk="1" hangingPunct="1">
              <a:lnSpc>
                <a:spcPct val="80000"/>
              </a:lnSpc>
              <a:spcBef>
                <a:spcPct val="0"/>
              </a:spcBef>
              <a:spcAft>
                <a:spcPts val="600"/>
              </a:spcAft>
              <a:buNone/>
            </a:pPr>
            <a:endParaRPr lang="en-US" sz="2800" dirty="0" smtClean="0">
              <a:latin typeface="+mn-lt"/>
            </a:endParaRPr>
          </a:p>
          <a:p>
            <a:pPr lvl="2" eaLnBrk="1" hangingPunct="1">
              <a:lnSpc>
                <a:spcPct val="80000"/>
              </a:lnSpc>
              <a:spcBef>
                <a:spcPct val="0"/>
              </a:spcBef>
              <a:spcAft>
                <a:spcPts val="600"/>
              </a:spcAft>
              <a:buFont typeface="Wingdings" pitchFamily="2" charset="2"/>
              <a:buNone/>
            </a:pPr>
            <a:endParaRPr lang="en-US" sz="2000" dirty="0" smtClean="0">
              <a:latin typeface="+mn-lt"/>
            </a:endParaRPr>
          </a:p>
        </p:txBody>
      </p:sp>
      <p:pic>
        <p:nvPicPr>
          <p:cNvPr id="4" name="Picture 2" descr="http://n79.org/wp-content/uploads/2008/03/cursor-black.png"/>
          <p:cNvPicPr>
            <a:picLocks noChangeAspect="1" noChangeArrowheads="1"/>
          </p:cNvPicPr>
          <p:nvPr/>
        </p:nvPicPr>
        <p:blipFill>
          <a:blip r:embed="rId3" cstate="print"/>
          <a:srcRect b="2564"/>
          <a:stretch>
            <a:fillRect/>
          </a:stretch>
        </p:blipFill>
        <p:spPr bwMode="auto">
          <a:xfrm>
            <a:off x="6858000" y="4541668"/>
            <a:ext cx="1752600" cy="2163932"/>
          </a:xfrm>
          <a:prstGeom prst="rect">
            <a:avLst/>
          </a:prstGeom>
          <a:noFill/>
        </p:spPr>
      </p:pic>
    </p:spTree>
    <p:extLst>
      <p:ext uri="{BB962C8B-B14F-4D97-AF65-F5344CB8AC3E}">
        <p14:creationId xmlns:p14="http://schemas.microsoft.com/office/powerpoint/2010/main" val="731791658"/>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dirty="0" smtClean="0">
                <a:latin typeface="+mn-lt"/>
              </a:rPr>
              <a:t>Pointer Variables and Arrays</a:t>
            </a:r>
          </a:p>
        </p:txBody>
      </p:sp>
      <p:sp>
        <p:nvSpPr>
          <p:cNvPr id="20483" name="Rectangle 3"/>
          <p:cNvSpPr>
            <a:spLocks noGrp="1" noChangeArrowheads="1"/>
          </p:cNvSpPr>
          <p:nvPr>
            <p:ph sz="quarter" idx="1"/>
          </p:nvPr>
        </p:nvSpPr>
        <p:spPr/>
        <p:txBody>
          <a:bodyPr/>
          <a:lstStyle/>
          <a:p>
            <a:pPr eaLnBrk="1" hangingPunct="1">
              <a:spcBef>
                <a:spcPct val="0"/>
              </a:spcBef>
              <a:spcAft>
                <a:spcPts val="600"/>
              </a:spcAft>
            </a:pPr>
            <a:r>
              <a:rPr lang="en-US" sz="2800" dirty="0" smtClean="0"/>
              <a:t>The name of an array and the address of the first element in the array represent the same thing</a:t>
            </a:r>
          </a:p>
          <a:p>
            <a:pPr eaLnBrk="1" hangingPunct="1">
              <a:spcBef>
                <a:spcPct val="0"/>
              </a:spcBef>
              <a:spcAft>
                <a:spcPts val="600"/>
              </a:spcAft>
            </a:pPr>
            <a:r>
              <a:rPr lang="en-US" sz="2800" dirty="0" smtClean="0"/>
              <a:t>Consequently, we could alternatively access them via a pointer:</a:t>
            </a:r>
          </a:p>
        </p:txBody>
      </p:sp>
      <p:pic>
        <p:nvPicPr>
          <p:cNvPr id="1741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80160" y="3291840"/>
            <a:ext cx="6817519" cy="1483519"/>
          </a:xfrm>
          <a:prstGeom prst="rect">
            <a:avLst/>
          </a:prstGeom>
          <a:noFill/>
          <a:ln w="9525">
            <a:solidFill>
              <a:srgbClr val="FF99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7413"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80160" y="4937760"/>
            <a:ext cx="7383780" cy="14401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Right Arrow 10"/>
          <p:cNvSpPr/>
          <p:nvPr/>
        </p:nvSpPr>
        <p:spPr>
          <a:xfrm>
            <a:off x="838200" y="4509135"/>
            <a:ext cx="380994" cy="15430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dirty="0" smtClean="0">
                <a:latin typeface="+mn-lt"/>
              </a:rPr>
              <a:t>Pointer Variables and Arrays</a:t>
            </a:r>
          </a:p>
        </p:txBody>
      </p:sp>
      <p:sp>
        <p:nvSpPr>
          <p:cNvPr id="21507" name="Rectangle 3"/>
          <p:cNvSpPr>
            <a:spLocks noGrp="1" noChangeArrowheads="1"/>
          </p:cNvSpPr>
          <p:nvPr>
            <p:ph sz="quarter" idx="1"/>
          </p:nvPr>
        </p:nvSpPr>
        <p:spPr/>
        <p:txBody>
          <a:bodyPr/>
          <a:lstStyle/>
          <a:p>
            <a:pPr eaLnBrk="1" hangingPunct="1">
              <a:lnSpc>
                <a:spcPct val="90000"/>
              </a:lnSpc>
            </a:pPr>
            <a:r>
              <a:rPr lang="en-US" sz="2800" dirty="0" smtClean="0"/>
              <a:t>The name of an array is a pointer constant to the first element of the array</a:t>
            </a:r>
          </a:p>
          <a:p>
            <a:pPr>
              <a:lnSpc>
                <a:spcPct val="90000"/>
              </a:lnSpc>
            </a:pPr>
            <a:r>
              <a:rPr lang="en-US" dirty="0" smtClean="0"/>
              <a:t>So, we could also use :</a:t>
            </a:r>
          </a:p>
          <a:p>
            <a:pPr eaLnBrk="1" hangingPunct="1">
              <a:lnSpc>
                <a:spcPct val="90000"/>
              </a:lnSpc>
            </a:pPr>
            <a:endParaRPr lang="en-US" sz="2800" dirty="0" smtClean="0"/>
          </a:p>
        </p:txBody>
      </p:sp>
      <p:pic>
        <p:nvPicPr>
          <p:cNvPr id="1843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80160" y="2936081"/>
            <a:ext cx="6667500" cy="1483519"/>
          </a:xfrm>
          <a:prstGeom prst="rect">
            <a:avLst/>
          </a:prstGeom>
          <a:noFill/>
          <a:ln w="9525">
            <a:solidFill>
              <a:srgbClr val="FF99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80160" y="4724400"/>
            <a:ext cx="7383780" cy="14401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ight Arrow 6"/>
          <p:cNvSpPr/>
          <p:nvPr/>
        </p:nvSpPr>
        <p:spPr>
          <a:xfrm>
            <a:off x="838200" y="4158615"/>
            <a:ext cx="380994" cy="15430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dirty="0" smtClean="0">
                <a:latin typeface="+mn-lt"/>
              </a:rPr>
              <a:t>Pointer Arithmetic and Arrays</a:t>
            </a:r>
          </a:p>
        </p:txBody>
      </p:sp>
      <p:sp>
        <p:nvSpPr>
          <p:cNvPr id="22531" name="Rectangle 3"/>
          <p:cNvSpPr>
            <a:spLocks noGrp="1" noChangeArrowheads="1"/>
          </p:cNvSpPr>
          <p:nvPr>
            <p:ph sz="quarter" idx="1"/>
          </p:nvPr>
        </p:nvSpPr>
        <p:spPr/>
        <p:txBody>
          <a:bodyPr>
            <a:normAutofit lnSpcReduction="10000"/>
          </a:bodyPr>
          <a:lstStyle/>
          <a:p>
            <a:pPr eaLnBrk="1" hangingPunct="1">
              <a:lnSpc>
                <a:spcPct val="90000"/>
              </a:lnSpc>
            </a:pPr>
            <a:r>
              <a:rPr lang="en-US" sz="2800" dirty="0" smtClean="0">
                <a:latin typeface="+mn-lt"/>
              </a:rPr>
              <a:t>If </a:t>
            </a:r>
            <a:r>
              <a:rPr lang="en-US" sz="2800" dirty="0" err="1" smtClean="0">
                <a:latin typeface="+mn-lt"/>
              </a:rPr>
              <a:t>scorePtr</a:t>
            </a:r>
            <a:r>
              <a:rPr lang="en-US" sz="2800" dirty="0" smtClean="0">
                <a:latin typeface="+mn-lt"/>
              </a:rPr>
              <a:t> is pointing to a specific element in the array and n is an integer,  </a:t>
            </a:r>
            <a:br>
              <a:rPr lang="en-US" sz="2800" dirty="0" smtClean="0">
                <a:latin typeface="+mn-lt"/>
              </a:rPr>
            </a:br>
            <a:r>
              <a:rPr lang="en-US" sz="2800" dirty="0" smtClean="0">
                <a:latin typeface="+mn-lt"/>
              </a:rPr>
              <a:t>     </a:t>
            </a:r>
            <a:r>
              <a:rPr lang="en-US" sz="2800" b="1" dirty="0" err="1" smtClean="0">
                <a:solidFill>
                  <a:srgbClr val="0070C0"/>
                </a:solidFill>
                <a:latin typeface="Courier New" pitchFamily="49" charset="0"/>
                <a:cs typeface="Courier New" pitchFamily="49" charset="0"/>
              </a:rPr>
              <a:t>scorePtr</a:t>
            </a:r>
            <a:r>
              <a:rPr lang="en-US" sz="2800" b="1" dirty="0" smtClean="0">
                <a:solidFill>
                  <a:srgbClr val="0070C0"/>
                </a:solidFill>
                <a:latin typeface="Courier New" pitchFamily="49" charset="0"/>
                <a:cs typeface="Courier New" pitchFamily="49" charset="0"/>
              </a:rPr>
              <a:t> + n </a:t>
            </a:r>
            <a:r>
              <a:rPr lang="en-US" sz="2800" b="1" dirty="0" smtClean="0">
                <a:solidFill>
                  <a:srgbClr val="0070C0"/>
                </a:solidFill>
                <a:latin typeface="+mn-lt"/>
                <a:cs typeface="Courier New" pitchFamily="49" charset="0"/>
              </a:rPr>
              <a:t/>
            </a:r>
            <a:br>
              <a:rPr lang="en-US" sz="2800" b="1" dirty="0" smtClean="0">
                <a:solidFill>
                  <a:srgbClr val="0070C0"/>
                </a:solidFill>
                <a:latin typeface="+mn-lt"/>
                <a:cs typeface="Courier New" pitchFamily="49" charset="0"/>
              </a:rPr>
            </a:br>
            <a:r>
              <a:rPr lang="en-US" sz="2800" dirty="0" smtClean="0">
                <a:latin typeface="+mn-lt"/>
              </a:rPr>
              <a:t>is the pointer value </a:t>
            </a:r>
            <a:r>
              <a:rPr lang="en-US" sz="2800" i="1" dirty="0" smtClean="0">
                <a:latin typeface="+mn-lt"/>
              </a:rPr>
              <a:t>n</a:t>
            </a:r>
            <a:r>
              <a:rPr lang="en-US" sz="2800" dirty="0" smtClean="0">
                <a:latin typeface="+mn-lt"/>
              </a:rPr>
              <a:t> elements away</a:t>
            </a:r>
          </a:p>
          <a:p>
            <a:pPr eaLnBrk="1" hangingPunct="1">
              <a:lnSpc>
                <a:spcPct val="90000"/>
              </a:lnSpc>
            </a:pPr>
            <a:r>
              <a:rPr lang="en-US" sz="2800" dirty="0" smtClean="0">
                <a:latin typeface="+mn-lt"/>
              </a:rPr>
              <a:t>We can access elements of the array either using the array notation or pointer notation</a:t>
            </a:r>
          </a:p>
          <a:p>
            <a:pPr lvl="1">
              <a:lnSpc>
                <a:spcPct val="90000"/>
              </a:lnSpc>
            </a:pPr>
            <a:r>
              <a:rPr lang="en-US" dirty="0" smtClean="0">
                <a:latin typeface="+mn-lt"/>
              </a:rPr>
              <a:t>If </a:t>
            </a:r>
            <a:r>
              <a:rPr lang="en-US" dirty="0" err="1" smtClean="0">
                <a:latin typeface="+mn-lt"/>
              </a:rPr>
              <a:t>scorePtr</a:t>
            </a:r>
            <a:r>
              <a:rPr lang="en-US" dirty="0" smtClean="0">
                <a:latin typeface="+mn-lt"/>
              </a:rPr>
              <a:t> points to the first element, the following two expressions are equivalent:</a:t>
            </a:r>
          </a:p>
          <a:p>
            <a:pPr lvl="2" eaLnBrk="1" hangingPunct="1">
              <a:lnSpc>
                <a:spcPct val="90000"/>
              </a:lnSpc>
              <a:buFont typeface="Wingdings" pitchFamily="2" charset="2"/>
              <a:buNone/>
            </a:pPr>
            <a:endParaRPr lang="en-US" sz="1000" b="1" dirty="0" smtClean="0">
              <a:solidFill>
                <a:srgbClr val="0070C0"/>
              </a:solidFill>
              <a:latin typeface="+mn-lt"/>
              <a:cs typeface="Courier New" pitchFamily="49" charset="0"/>
            </a:endParaRPr>
          </a:p>
          <a:p>
            <a:pPr lvl="2">
              <a:lnSpc>
                <a:spcPct val="90000"/>
              </a:lnSpc>
              <a:buNone/>
            </a:pPr>
            <a:r>
              <a:rPr lang="en-US" sz="2800" b="1" dirty="0">
                <a:solidFill>
                  <a:srgbClr val="0070C0"/>
                </a:solidFill>
                <a:latin typeface="Courier New" pitchFamily="49" charset="0"/>
                <a:cs typeface="Courier New" pitchFamily="49" charset="0"/>
              </a:rPr>
              <a:t> scores[n]		</a:t>
            </a:r>
            <a:r>
              <a:rPr lang="en-US" sz="2800" b="1" dirty="0" smtClean="0">
                <a:solidFill>
                  <a:srgbClr val="0070C0"/>
                </a:solidFill>
                <a:latin typeface="Courier New" pitchFamily="49" charset="0"/>
                <a:cs typeface="Courier New" pitchFamily="49" charset="0"/>
              </a:rPr>
              <a:t>	</a:t>
            </a:r>
            <a:r>
              <a:rPr lang="en-US" sz="2800" b="1" dirty="0" smtClean="0">
                <a:solidFill>
                  <a:srgbClr val="00B050"/>
                </a:solidFill>
                <a:cs typeface="Courier New" pitchFamily="49" charset="0"/>
              </a:rPr>
              <a:t>Array notation</a:t>
            </a:r>
          </a:p>
          <a:p>
            <a:pPr lvl="2">
              <a:lnSpc>
                <a:spcPct val="90000"/>
              </a:lnSpc>
              <a:buNone/>
            </a:pPr>
            <a:endParaRPr lang="en-US" sz="2800" b="1" dirty="0" smtClean="0">
              <a:solidFill>
                <a:srgbClr val="00B050"/>
              </a:solidFill>
              <a:cs typeface="Courier New" pitchFamily="49" charset="0"/>
            </a:endParaRPr>
          </a:p>
          <a:p>
            <a:pPr lvl="2">
              <a:lnSpc>
                <a:spcPct val="90000"/>
              </a:lnSpc>
              <a:buNone/>
            </a:pPr>
            <a:r>
              <a:rPr lang="en-US" sz="2800" b="1" dirty="0" smtClean="0">
                <a:solidFill>
                  <a:srgbClr val="00B050"/>
                </a:solidFill>
                <a:cs typeface="Courier New" pitchFamily="49" charset="0"/>
              </a:rPr>
              <a:t> </a:t>
            </a:r>
            <a:r>
              <a:rPr lang="en-US" sz="2800" b="1" dirty="0" smtClean="0">
                <a:solidFill>
                  <a:srgbClr val="0070C0"/>
                </a:solidFill>
                <a:latin typeface="Courier New" pitchFamily="49" charset="0"/>
                <a:cs typeface="Courier New" pitchFamily="49" charset="0"/>
              </a:rPr>
              <a:t>*(</a:t>
            </a:r>
            <a:r>
              <a:rPr lang="en-US" sz="2800" b="1" dirty="0" err="1" smtClean="0">
                <a:solidFill>
                  <a:srgbClr val="0070C0"/>
                </a:solidFill>
                <a:latin typeface="Courier New" pitchFamily="49" charset="0"/>
                <a:cs typeface="Courier New" pitchFamily="49" charset="0"/>
              </a:rPr>
              <a:t>scorePtr</a:t>
            </a:r>
            <a:r>
              <a:rPr lang="en-US" sz="2800" b="1" dirty="0" smtClean="0">
                <a:solidFill>
                  <a:srgbClr val="0070C0"/>
                </a:solidFill>
                <a:latin typeface="Courier New" pitchFamily="49" charset="0"/>
                <a:cs typeface="Courier New" pitchFamily="49" charset="0"/>
              </a:rPr>
              <a:t> + n)	</a:t>
            </a:r>
            <a:r>
              <a:rPr lang="en-US" sz="2800" b="1" dirty="0" smtClean="0">
                <a:solidFill>
                  <a:srgbClr val="00B050"/>
                </a:solidFill>
                <a:latin typeface="+mn-lt"/>
                <a:cs typeface="Courier New" pitchFamily="49" charset="0"/>
              </a:rPr>
              <a:t>Pointer notation</a:t>
            </a:r>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09600" y="274638"/>
            <a:ext cx="8077200" cy="1143000"/>
          </a:xfrm>
        </p:spPr>
        <p:txBody>
          <a:bodyPr>
            <a:normAutofit fontScale="90000"/>
          </a:bodyPr>
          <a:lstStyle/>
          <a:p>
            <a:pPr eaLnBrk="1" hangingPunct="1"/>
            <a:r>
              <a:rPr lang="en-US" sz="3600" b="1" dirty="0" smtClean="0">
                <a:latin typeface="+mn-lt"/>
              </a:rPr>
              <a:t>Pointers and </a:t>
            </a:r>
            <a:br>
              <a:rPr lang="en-US" sz="3600" b="1" dirty="0" smtClean="0">
                <a:latin typeface="+mn-lt"/>
              </a:rPr>
            </a:br>
            <a:r>
              <a:rPr lang="en-US" sz="3600" b="1" dirty="0" smtClean="0">
                <a:latin typeface="+mn-lt"/>
              </a:rPr>
              <a:t>Dynamic Allocation of Memory</a:t>
            </a:r>
            <a:endParaRPr lang="en-US" sz="3600" dirty="0" smtClean="0">
              <a:latin typeface="+mn-lt"/>
            </a:endParaRPr>
          </a:p>
        </p:txBody>
      </p:sp>
      <p:sp>
        <p:nvSpPr>
          <p:cNvPr id="23555" name="Rectangle 3"/>
          <p:cNvSpPr>
            <a:spLocks noGrp="1" noChangeArrowheads="1"/>
          </p:cNvSpPr>
          <p:nvPr>
            <p:ph sz="quarter" idx="1"/>
          </p:nvPr>
        </p:nvSpPr>
        <p:spPr>
          <a:xfrm>
            <a:off x="533400" y="1447800"/>
            <a:ext cx="8153400" cy="4572000"/>
          </a:xfrm>
        </p:spPr>
        <p:txBody>
          <a:bodyPr/>
          <a:lstStyle/>
          <a:p>
            <a:pPr eaLnBrk="1" hangingPunct="1">
              <a:lnSpc>
                <a:spcPct val="90000"/>
              </a:lnSpc>
            </a:pPr>
            <a:r>
              <a:rPr lang="en-US" sz="2800" dirty="0" smtClean="0">
                <a:latin typeface="+mn-lt"/>
              </a:rPr>
              <a:t>So far, we have always allocated memory for regular variables that are located on the </a:t>
            </a:r>
            <a:r>
              <a:rPr lang="en-US" sz="2800" b="1" dirty="0" smtClean="0">
                <a:latin typeface="+mn-lt"/>
              </a:rPr>
              <a:t>stack </a:t>
            </a:r>
          </a:p>
          <a:p>
            <a:pPr lvl="1">
              <a:lnSpc>
                <a:spcPct val="90000"/>
              </a:lnSpc>
            </a:pPr>
            <a:r>
              <a:rPr lang="en-US" dirty="0" smtClean="0">
                <a:latin typeface="+mn-lt"/>
              </a:rPr>
              <a:t>Size of such variables must be known at compile time</a:t>
            </a:r>
          </a:p>
          <a:p>
            <a:pPr eaLnBrk="1" hangingPunct="1">
              <a:lnSpc>
                <a:spcPct val="90000"/>
              </a:lnSpc>
            </a:pPr>
            <a:r>
              <a:rPr lang="en-US" sz="2800" dirty="0" smtClean="0">
                <a:latin typeface="+mn-lt"/>
              </a:rPr>
              <a:t>Sometimes convenient to allocate memory at run time</a:t>
            </a:r>
          </a:p>
          <a:p>
            <a:pPr lvl="1">
              <a:lnSpc>
                <a:spcPct val="90000"/>
              </a:lnSpc>
            </a:pPr>
            <a:r>
              <a:rPr lang="en-US" dirty="0" smtClean="0">
                <a:latin typeface="+mn-lt"/>
              </a:rPr>
              <a:t>System </a:t>
            </a:r>
            <a:r>
              <a:rPr lang="en-US" dirty="0">
                <a:latin typeface="+mn-lt"/>
              </a:rPr>
              <a:t>maintains a second storage area called the </a:t>
            </a:r>
            <a:r>
              <a:rPr lang="en-US" b="1" dirty="0">
                <a:latin typeface="+mn-lt"/>
              </a:rPr>
              <a:t>heap </a:t>
            </a:r>
            <a:endParaRPr lang="en-US" b="1" dirty="0" smtClean="0">
              <a:latin typeface="+mn-lt"/>
            </a:endParaRPr>
          </a:p>
          <a:p>
            <a:pPr lvl="1">
              <a:lnSpc>
                <a:spcPct val="90000"/>
              </a:lnSpc>
            </a:pPr>
            <a:r>
              <a:rPr lang="en-US" dirty="0" smtClean="0">
                <a:latin typeface="+mn-lt"/>
              </a:rPr>
              <a:t>Functions </a:t>
            </a:r>
            <a:r>
              <a:rPr lang="en-US" b="1" dirty="0" err="1" smtClean="0">
                <a:latin typeface="+mn-lt"/>
              </a:rPr>
              <a:t>calloc</a:t>
            </a:r>
            <a:r>
              <a:rPr lang="en-US" dirty="0" smtClean="0">
                <a:latin typeface="+mn-lt"/>
              </a:rPr>
              <a:t> and </a:t>
            </a:r>
            <a:r>
              <a:rPr lang="en-US" b="1" dirty="0" err="1" smtClean="0">
                <a:latin typeface="+mn-lt"/>
              </a:rPr>
              <a:t>malloc</a:t>
            </a:r>
            <a:r>
              <a:rPr lang="en-US" dirty="0" smtClean="0">
                <a:latin typeface="+mn-lt"/>
              </a:rPr>
              <a:t> allocate memory as needed of size needed</a:t>
            </a:r>
          </a:p>
        </p:txBody>
      </p:sp>
      <p:sp>
        <p:nvSpPr>
          <p:cNvPr id="2" name="AutoShape 2" descr="data:image/jpg;base64,/9j/4AAQSkZJRgABAQAAAQABAAD/2wCEAAkGBhAQEA8PEBAQEA8QDQ0NDxAQDxAQEA8OFRAVFBQQEhIXGyYeFxkjGRIVHy8gIycpLCwsFR4xNTAqNSYrLCkBCQoKDgwOGg8PGiwiHiQpKSwsLCkrLC8sLCosLSwsLCwpLC0sKSwpLCksKiwsKSwpKiksLCwsLCwsLCwsKSksKf/AABEIAOEA4QMBIgACEQEDEQH/xAAcAAEAAQUBAQAAAAAAAAAAAAAAAwECBAUGBwj/xABHEAABAwICBgUIBggFBQEAAAABAAIDBBEFEgYhMUFRkRMicYGxBxRCYZKhwdEjMkNScqIkM2JzgrLC0hU0RGOTU2SDpPAl/8QAGgEBAAMBAQEAAAAAAAAAAAAAAAECAwQFBv/EAC8RAAIBAgUDAgUDBQAAAAAAAAABAgMRBBIhMUETUWEFoRRCgZHRIlKxFTIzYnH/2gAMAwEAAhEDEQA/APcUREAREQBERAEREAREQBEVrngbSB2lAXIoH1sbdZewW/aHgsUaRUh/1EXtgKrnGO7BsUWCMcpj/qIf+VnzV4xanOyeH/lZ81GePdAy0WOK+I7JYz2Pb81IKlh2Pb7QVsy7gkRUDxxHNVUgIiIAiIgCIiAIiIAiIgCIiAIiIAiIgCIoK6o6ON7wLlrb2O9VlJRi5PZAnXJaXVsjJmBkj2DoQSGvc0ElzuB9Smk0ol9FkY7czviFz+K175pM0mW4aGjKMotcnZc8SvFxOPo1aeWlLX/jRMoNLUjNfKdssh7XuPxVPPZPvuUCLzOrP9z+5mZHn8n3zyHyWL0Q4eKuRVlUlLdtgs6Ef/FU83apEUXYNjguCQyte54Js4AWdYbL7ltmaPUo+xafxFx8StXheNQwMc2RxzF+azWk6rAbdm4q+p01ha0ubHK+w2dRt/evo8LSp9GMmle3YskbiPCoG7IYh/42nxCyKJobURgAAGGcWAAG2M7lzc2kGJejhMw/FJm9zG/FZmjNbXS1TDU0roGNjlsejkaLkDUXONty3k4qyS5XHkHaoiLoJCIiAIiIAiIgCIiAIiIAiIgCIiALAx0/o8nY0fmCz1FVUzZGljr5Ta9jbYb7e5ZV4OdKUY7tNexKdmcKonwNO0A9y646NQftj+L5hch5Sqn/AAymhmgAe+SpEJbKSW5eje4kZbG92jmvlf6TiY6q33N3VildlPNG8ByVPM28F5+zypVG+mgPY+QfNTM8qj99I3unI8WKj9Pxa491+TP4ij3O58yb6+ZVPMh6+ZXGt8qjd9I7unafFgUzPKlBvppx2OiPxCq8Hi18r+6/JPWovk6LEY+jZmBN7247itDLjL27XgdoaPFaXSzTWKrgbFC2aNwla9xdlaC0NcLXa47yOS48tXuYGhajarFXu90c1SvTUtPY72fSCIm75WXtbUQfc1Y8ukcRa5rRK+4IGWJ9r9psoPJnhUNTWuZPG2WNtNLJlde2YPjAOo/tFev02DUsX6ungZ62xMvztdelGOlloi8JxkroupPKZQSWy+dE+qgrHfyxlbeHSamdkN5WB8jImGWlqYc0jzZrfpGDaVhCS2oahw3LXY4/q054Ylhh/wDcib/UtSWdmiIpAREQBERAEREAREQBERAEREAREQBERAF5b5epP0aibxqpHcoiP6l6kuI8puhM2JsphFLDEIHTOd0xeAcwaBYtB+6eah7GdRNxaR8+IuoxvQCalAPnNFO4uy9HBOXyDUTmLC0WGq1/WFpTgkw9H3hYOSTszz3BrcwUWWcKmH2Z5j5qw0Eo+zdyUZl3IszHRSmlePQd7JVhjPA8ipuQdv5JDaqqHcKS3OVn9q9PkrwNZIA4k2HMrxTRbNnlAfIwFjQ7o5HxkjNsJaQV1ej2i1NUVTGzMfK0iRxD5pnXs0ka819tt6jrJSycnbRqRSUWdbU6W0rPrVEXYHhx5NuVgVGkjalrWwRVEtqiklzMgflAjqY5HazYnUw7AunotF6KH9VSQNtv6Jrne065W1a2wsNQ4DUOS2tI63axNDj8TrEtmjDnsjHSwSR9Zzg1o1jiQtkubxU2Y08KikdyqI10ilPWxRb2CIisSEREAREQBERAEREAREQBERAEREB515U8ZngkpWwzSxB0czndG9zM3WYBe3fzXm9VWyy65ZHyH9t7n+K7byvP/SqccKYnnIf7Vwi5pt5j5/FVZqtKza+pJQyMY4lxsMtth23HBZwrIvvt7zbxWsIVMiwlTUndspHFSS11NsJoz6bPaarwGne09hBWlMYVOhHAclTo+S/xfg3fQDgqGmHBaXoQunwGNoprkA3lk+sLm1mjepVBvZnTQqdaWVaGJHCG7At3ovVtiqA997COQahc3NgsSR7Put5BR+dRs62pvrJsLd6vDDyjJO53xoNNO56HhWOtqKjzdrC39HlnDyQfqPjZlyj95fbuWRXYDXPv0ddFEN2WiDj7TpT4LjNDcbgFdG8zRhnmtVG5xe0NDi+BzQXHVc5DyXpcWL079TJ4XHg2VjvArttc3ONOguIGRj5MRMzWyRvLHCRjSGuDrZAcu7gu9REUUtgopBERWJCIiAIiIAiIgCIiAIiIAiIgCIiA808pWj1XUVTJIYHyxtpmMzNynrdJISLXv6QXFT6NVrAS+kqGgAknoXkAcSQLL6AK19fiUABjdLEHyAsYwvbmeSNQDb3KzdNNnn1cDGcnO7PAHQuG1rh2tIVi9rdRMPojkoX4REdsbT2tCt8N5OJ4P/b2PGkXrkmjNM7bDH7LVjSaGUh+yaOzV4KPhn3KPBy7nli6vA9H6mopGmCWCMZ5f1scjzfNt6rgF0D9AaU7GuHY93zW8wjC2U0TYmXytLjrNzcm5196tToNP9RvhqM6M81+Dzuo8m2KOP8AnaexPodLHYdzL+9ZlD5HG3DqmrfI7eGM/qeT4L0WyksrTpxR69OpKS1OdoNAqGK30RkI3yvc78os33Lcsoo2NIZGxgynUxjW7vUFk2UE9ZG24dIwEgi2YX5DWqpJbFm+5voj1W/hHgr1FSnqM/A3wClUshbBERCQiIgCIiAIiIAiIgCIiAIiIAiIgIax1o5Dwjefylef0b2skjc42a11yeGo8F3uJutDMf8AZk/lK8/IXz3q1Tp1qclxr7o78NHNCS7m/bjFOfto+92XxUzKyJ2ySM9j2n4rlzEFY6madw5BXj68+Ye5i/TlxI7Aa9mvs1qtlxvmbdwA7NSva1w2PkHZI8fFbx9epveD+5m/TpcS9jr0XKNqJxsnl73ZvG6yaSvqC9oMuYE2ILGbO0BdFP1mhOSjZ3enH5M5YCpFXujfzSZWl1r23cdawn4lIdga3uufepS9zhY25KjYV6M3d6GdOOVamvrmSPjkzPceo/Vew+qdwWfh+hjAyNzZTrYx2tgO0A7iFdLFdrhxa4e5b/CzeCA8YIj+QLJO0/oaNJrUmgjyta298rWtvsvYWUiIrkBERAEREAREQBERAEREAREQBERAFh4tO5kL3tNnDLY6jtcBv7VmLW6QutA71uYPzBc+Kk40JyX7X/BaO6ORr5ZJCHPllNiDl6RwYe1g1FY6yHsuFi+ZHc53tFfESqyq61JNvzqehTmoK1i5FZ5s/c894afgqdFJxae1vyKrl8o268SRFGek4NPeQqdI/wC5ycPkmRlutDuSqegIEjSSABckkgD6p3lYElaG/WDm9wPgVrsV0gp2MIdK1rrjqu1Ot2bV24TD1XVhPK7XWvG5SpUg4tJ8HWz45Az0s54MF/fs96182PTyFkdNHGJJHhjDM4kXsTrDdmz1rgZdLGE2iY+QnZqyA89fuW2wdmJvkjmZEIwx4kb0kdm3GwkuIJGvcF9fKWlkeXlZv6rR/Gnn6Q3bvbDLHG3kCCe9ehYRE5lPAx4s9sMTXDUbODQCNXYtBS43WMaDOaZ3WjaRHFK3U57WnrF53HguqVadNKTld38iU21awREW5QIiIAiIgCIiAIiIAiIgCIiAIiIArXsBFiARwIuFcibg1eNUcYp5nCNgcInlrg0Ah1tRBC4HpZB9oe8NPwXpWIUvSxSRg5c7S29r27ly8mhcvoyRntDm/ArxMfhZTknTgmreBd8HPiqlG9p7W/Iq4V0m9jD2Fw+a2smidSNjWO7Hj42XPOxGIEtLwC1xaQbixBsddrLyZ4WUf7oew6klyZwxE74z3OB8QFUYi3e147gfArEZVRnY9h7Ht+alAusHRj2sWVWRjYvRxVQa13SZQDfK+SE3JG3KRfYtZhvk+oelbdshabktMrrGwJ1nb71vLKybEBAOkLXPtcBrMuYkg7MxA967sLUlGcYJvLcq5u92beiw2mp9UEMcfra0Zu9x1nmsg1K8+xDTSucSIaToh955EzvZabD3rUuqquc/TvmcPukOYz2AAPcvonVitjSKUuT0PENIYGgsz5nXb1Y2vktZwPWyA5dm9dbHpvh7v9VE395mi/nAXneCaN1LmjLGWtOxz+oO3XrPcF1VHopa3Syl37MYyj2j8gqRnUbuolpwivmOogx2lf8AUqad/wCGaN3gVmtcDrGscQuepsHp4yC2GPMDqeWBz/aOtZujH+UhHAPbykcPgulN7Mw5sbVERWJCIiAIiIAiIgCIiAIiIAiIgCIiALExeu6Cnnntm6KGWUNJsHFrSQL7tiy1pNNX2w+sP/byDnq+Kh7FKjtFvwedYt5VK2QEQiOnFtrR0j/adq9y1J16zrJ1k8SdpWjIVRM8bHv9onxXDVTqW1PDjjJP/JqbkxDgqCEDZq7NS1YrZR6d+1rT8FeMTkG0MPcR8Vz9KRosTA2rZHjZJIP43fNXOmkcLOeXAG4Btt7betasYud8fJ3zCkGLt3tePZPxVHRfY1VeL+YzkKhpaxsjgxly43sC0jYLnXs2BZbqV42tdyUZJdi6/Uro9Tom2iiHCKMcmBQVmMQxfXePrMZZt3HM54aLgbNbguWlxKWQWdIctgMo6reQ296xMQIELz90xO72ytPwXsXPTeiOsxr/ABQEtpaaAjdJJOC7tEdmgd7ittotTTR0kLJ25Zh0hkF2nrOlc70TbfuW1Vbqba3ItrcIiKxIREQBERAEREARUuqZkBciszKhcgL7pmUeZUzICTMqZlHmVMyAlzrntP5LYbVetkbecrB8Vu86jmY17S17WvadrXNDmntB1FQ9VYpUjmi490fPaL1/G6TBoQTURUrD91rcsh7GR9Zed49i2GaxSUkoO6R872N7RHdxPeQud02eM/TanDRpEWlbjj97GHszD5qVuOjfGe5wPiAq5Wcjw8+xtbKllgtxqLfnHa2/gVKzE4T9oB23HiFFmUdKa4ZvdGmfpDfUyU/kI+K2lfpBTxEh0gc4egzru77ah3kLh8Uqx0YyPGt4ByuBu2xuDbctbHUluzL7LfgrxbSPXwNWNOnaV9ztZdKZH6omBg+8/rO5bB71C6mE2uf6X95rA7BsHcuaixlzfQYbC/pD4r3zAdHaaKOJ7YW9I6ON5c+73BxaCbE7NZ3WVck5vc9eFenJaHD4NohO+xgFTA3c9tXUwM7QA/X3ArssL0cqIbOfiVdIQD9GZmvjvbVcyMLzzC6C6AbO0LeFPLy2Vk0+Bo3XPmo6OaQ5pJaSmke6wGZ7omlxsNQ1k7Fs8y5/Qx//AOfRDhTRt9nq/BbsOVyi2JbqqiDlcHISXorbqt1IKoiICK6pdUVCgK5lQuVpKsJQEhcrcyjLlYXoCYvVpeoDIrDKhJkF6808s+MzwNohBNLCXvqi/opHx5gGxAB2Ui46x2r0Azryfy21GaShbwjqnc3Rj+lUlsFueff4tNtMhdfaXAOJ7SQhxOQ7cp7rLERZXZZk1lSyhzu4+5V6U8ApPOeGmiWyWUfTer3qvTD18kKOjNcF4CqsulwieVnSxQySR5i3MxhcMwtcate8KGalkZ9dj2fjY5viEM3FrdEVr6uIIX1FC2zWjg1reQsvmGmbd7AN8jBzcAvc6KvkdiBD3uc11A9waScgc2paCQ3YDZ4V4HVhuTqZ5HBrjGGufbqtc8saT63BriB3Fed6TUWklRmaw08UJ1ZKOoDHEcHSSZXnuIHqXetlUrZFY6WrmFoXSSwYfRwzNLJY4ckjS5riCHO3gkHVbet4HLGa5StKklaE4crgVEFeEJJAVcFYFeEBW6IikEdlQhX2SyAiIVC1S2VMqgEBYrDGsjKqFqAxHRKJ8JWcWK0sQk1UsRC8g8sMn6TTN4Uzjzld/avcHRLnNINA6OtcJJ4nF7WZA9kkjCG3JtYG20ndvUNXQR86IvZKvyJ0h/Vz1Mfb0co/lB9601V5EJh+qq43eqSF7Pe0u8FnlZa55oi7Oq8kmJs+qyGUf7c7QeTw1aaq0KxGL69FUW4tjMg5suoswaVLK+eB8ZtIx8Z4Pa5h5EKwKCT1nycwWw9h+9PUH82X+lbXEcXhg1SPGb/pi7nn+AfFchoy6qfRwxRvLIQZT9GMrnXkcTd+3bwst3RaJkayNusneT61onoRY0mM4nPP/laSmYbgiWeNj5QRsLRlytPaSsjQKhr46yWorHOeH0zow90zX9bpGODQ0HqjqnYAF19Lo8BuW1p8H9SkiyJ4ZbrMiulPhdlsIaGykixDGwrIYxTsp1KIgpIIGsUgapQ1VUgsDVcAqogFkREBSyZVVEBbZUIV6KAWWTKr0sgI8qpkUqJYEPRqnRKeyWSwMboVQwLKsqWSwMU04VvmoWZZLIDBkoQ4WcA4cHC45Faur0HoJf1lHTOPHoWNPtNAK6OyWSwNPh+jdPAxsUMLI2NuGtFza5J2kk7SVljDmcFmolgYgw9qkbSNCnRLAsEQCvsiKQEREAREQBERAEREAREQBERAEREAREQBERAEREAREQBERAEREAREQBERAEREAREQBERAEREB/9k="/>
          <p:cNvSpPr>
            <a:spLocks noChangeAspect="1" noChangeArrowheads="1"/>
          </p:cNvSpPr>
          <p:nvPr/>
        </p:nvSpPr>
        <p:spPr bwMode="auto">
          <a:xfrm>
            <a:off x="77788" y="-1041400"/>
            <a:ext cx="2143125" cy="21431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4102" name="Picture 6" descr="http://us.cdn4.123rf.com/168nwm/pressmaster/pressmaster0901/pressmaster090100126/4192038-image-of-schoolboy-standing-near-the-heap-of-books-and-reading-one-of-them.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48600" y="152400"/>
            <a:ext cx="1076325" cy="16002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http://us.cdn3.123rf.com/168nwm/rbv/rbv1105/rbv110500018/9556517-young-smiling-woman-with-heap-of-books-isolated.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62400" y="4648200"/>
            <a:ext cx="1219200" cy="1828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2057400" y="274638"/>
            <a:ext cx="6629400" cy="1143000"/>
          </a:xfrm>
        </p:spPr>
        <p:txBody>
          <a:bodyPr>
            <a:normAutofit fontScale="90000"/>
          </a:bodyPr>
          <a:lstStyle/>
          <a:p>
            <a:pPr eaLnBrk="1" hangingPunct="1"/>
            <a:r>
              <a:rPr lang="en-US" sz="3600" b="1" dirty="0" smtClean="0">
                <a:latin typeface="+mn-lt"/>
              </a:rPr>
              <a:t>Pointers and </a:t>
            </a:r>
            <a:br>
              <a:rPr lang="en-US" sz="3600" b="1" dirty="0" smtClean="0">
                <a:latin typeface="+mn-lt"/>
              </a:rPr>
            </a:br>
            <a:r>
              <a:rPr lang="en-US" sz="3600" b="1" dirty="0" smtClean="0">
                <a:latin typeface="+mn-lt"/>
              </a:rPr>
              <a:t>Dynamic Allocation of Memory</a:t>
            </a:r>
            <a:endParaRPr lang="en-US" sz="3600" dirty="0" smtClean="0">
              <a:latin typeface="+mn-lt"/>
            </a:endParaRPr>
          </a:p>
        </p:txBody>
      </p:sp>
      <p:sp>
        <p:nvSpPr>
          <p:cNvPr id="26627" name="Rectangle 3"/>
          <p:cNvSpPr>
            <a:spLocks noGrp="1" noChangeArrowheads="1"/>
          </p:cNvSpPr>
          <p:nvPr>
            <p:ph sz="quarter" idx="1"/>
          </p:nvPr>
        </p:nvSpPr>
        <p:spPr/>
        <p:txBody>
          <a:bodyPr>
            <a:normAutofit/>
          </a:bodyPr>
          <a:lstStyle/>
          <a:p>
            <a:pPr marL="514350" indent="-514350" eaLnBrk="1" hangingPunct="1">
              <a:spcBef>
                <a:spcPct val="0"/>
              </a:spcBef>
              <a:spcAft>
                <a:spcPts val="600"/>
              </a:spcAft>
              <a:buFont typeface="+mj-lt"/>
              <a:buAutoNum type="arabicPeriod"/>
            </a:pPr>
            <a:r>
              <a:rPr lang="en-US" sz="2800" dirty="0" smtClean="0">
                <a:latin typeface="+mn-lt"/>
              </a:rPr>
              <a:t>Use allocating function (such as </a:t>
            </a:r>
            <a:r>
              <a:rPr lang="en-US" sz="2800" b="1" dirty="0" err="1" smtClean="0">
                <a:latin typeface="+mn-lt"/>
              </a:rPr>
              <a:t>malloc</a:t>
            </a:r>
            <a:r>
              <a:rPr lang="en-US" sz="2800" b="1" dirty="0" smtClean="0">
                <a:latin typeface="+mn-lt"/>
              </a:rPr>
              <a:t>()</a:t>
            </a:r>
            <a:r>
              <a:rPr lang="en-US" sz="2800" dirty="0" smtClean="0">
                <a:latin typeface="+mn-lt"/>
              </a:rPr>
              <a:t>, </a:t>
            </a:r>
            <a:r>
              <a:rPr lang="en-US" sz="2800" b="1" dirty="0" err="1" smtClean="0">
                <a:latin typeface="+mn-lt"/>
              </a:rPr>
              <a:t>calloc</a:t>
            </a:r>
            <a:r>
              <a:rPr lang="en-US" sz="2800" b="1" dirty="0" smtClean="0">
                <a:latin typeface="+mn-lt"/>
              </a:rPr>
              <a:t>()</a:t>
            </a:r>
            <a:r>
              <a:rPr lang="en-US" sz="2800" dirty="0" smtClean="0">
                <a:latin typeface="+mn-lt"/>
              </a:rPr>
              <a:t>, etc.)</a:t>
            </a:r>
          </a:p>
          <a:p>
            <a:pPr lvl="1">
              <a:spcBef>
                <a:spcPct val="0"/>
              </a:spcBef>
              <a:spcAft>
                <a:spcPts val="600"/>
              </a:spcAft>
            </a:pPr>
            <a:r>
              <a:rPr lang="en-US" dirty="0" smtClean="0">
                <a:latin typeface="+mn-lt"/>
              </a:rPr>
              <a:t>Returns void pointer</a:t>
            </a:r>
          </a:p>
          <a:p>
            <a:pPr lvl="2">
              <a:spcBef>
                <a:spcPct val="0"/>
              </a:spcBef>
              <a:spcAft>
                <a:spcPts val="600"/>
              </a:spcAft>
            </a:pPr>
            <a:r>
              <a:rPr lang="en-US" dirty="0" smtClean="0">
                <a:latin typeface="+mn-lt"/>
              </a:rPr>
              <a:t>void * indicates a pointer to </a:t>
            </a:r>
            <a:r>
              <a:rPr lang="en-US" dirty="0" err="1" smtClean="0">
                <a:latin typeface="+mn-lt"/>
              </a:rPr>
              <a:t>untyped</a:t>
            </a:r>
            <a:r>
              <a:rPr lang="en-US" dirty="0" smtClean="0">
                <a:latin typeface="+mn-lt"/>
              </a:rPr>
              <a:t> memory</a:t>
            </a:r>
          </a:p>
          <a:p>
            <a:pPr lvl="2">
              <a:spcBef>
                <a:spcPct val="0"/>
              </a:spcBef>
              <a:spcAft>
                <a:spcPts val="600"/>
              </a:spcAft>
            </a:pPr>
            <a:r>
              <a:rPr lang="en-US" dirty="0" smtClean="0">
                <a:latin typeface="+mn-lt"/>
              </a:rPr>
              <a:t>Will have to cast the returned value to the specific type needed</a:t>
            </a:r>
          </a:p>
          <a:p>
            <a:pPr marL="514350" indent="-514350" eaLnBrk="1" hangingPunct="1">
              <a:spcBef>
                <a:spcPct val="0"/>
              </a:spcBef>
              <a:spcAft>
                <a:spcPts val="600"/>
              </a:spcAft>
              <a:buFont typeface="+mj-lt"/>
              <a:buAutoNum type="arabicPeriod"/>
            </a:pPr>
            <a:r>
              <a:rPr lang="en-US" sz="2800" dirty="0" smtClean="0">
                <a:latin typeface="+mn-lt"/>
              </a:rPr>
              <a:t>Use memory through the pointer notation</a:t>
            </a:r>
          </a:p>
          <a:p>
            <a:pPr marL="514350" indent="-514350" eaLnBrk="1" hangingPunct="1">
              <a:spcBef>
                <a:spcPct val="0"/>
              </a:spcBef>
              <a:spcAft>
                <a:spcPts val="600"/>
              </a:spcAft>
              <a:buFont typeface="+mj-lt"/>
              <a:buAutoNum type="arabicPeriod"/>
            </a:pPr>
            <a:r>
              <a:rPr lang="en-US" sz="2800" dirty="0" smtClean="0">
                <a:latin typeface="+mn-lt"/>
              </a:rPr>
              <a:t>Release allocated space when no longer needed, </a:t>
            </a:r>
            <a:br>
              <a:rPr lang="en-US" sz="2800" dirty="0" smtClean="0">
                <a:latin typeface="+mn-lt"/>
              </a:rPr>
            </a:br>
            <a:r>
              <a:rPr lang="en-US" sz="2800" dirty="0" smtClean="0">
                <a:latin typeface="+mn-lt"/>
              </a:rPr>
              <a:t>so that it can be reused</a:t>
            </a:r>
          </a:p>
          <a:p>
            <a:pPr eaLnBrk="1" hangingPunct="1">
              <a:spcBef>
                <a:spcPct val="0"/>
              </a:spcBef>
              <a:spcAft>
                <a:spcPts val="600"/>
              </a:spcAft>
            </a:pPr>
            <a:endParaRPr lang="en-US" sz="2800" dirty="0" smtClean="0">
              <a:latin typeface="+mn-lt"/>
            </a:endParaRPr>
          </a:p>
        </p:txBody>
      </p:sp>
      <p:pic>
        <p:nvPicPr>
          <p:cNvPr id="27650" name="Picture 2" descr="http://upload.wikimedia.org/wikipedia/commons/thumb/2/23/US_123.svg/750px-US_123.sv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 y="297583"/>
            <a:ext cx="1247775" cy="99781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normAutofit fontScale="90000"/>
          </a:bodyPr>
          <a:lstStyle/>
          <a:p>
            <a:pPr eaLnBrk="1" hangingPunct="1"/>
            <a:r>
              <a:rPr lang="en-US" sz="3600" b="1" dirty="0" smtClean="0">
                <a:latin typeface="+mn-lt"/>
              </a:rPr>
              <a:t>Pointers and </a:t>
            </a:r>
            <a:br>
              <a:rPr lang="en-US" sz="3600" b="1" dirty="0" smtClean="0">
                <a:latin typeface="+mn-lt"/>
              </a:rPr>
            </a:br>
            <a:r>
              <a:rPr lang="en-US" sz="3600" b="1" dirty="0" smtClean="0">
                <a:latin typeface="+mn-lt"/>
              </a:rPr>
              <a:t>Dynamic Allocation of Memory: </a:t>
            </a:r>
            <a:r>
              <a:rPr lang="en-US" sz="3600" b="1" dirty="0" err="1" smtClean="0">
                <a:latin typeface="+mn-lt"/>
              </a:rPr>
              <a:t>calloc</a:t>
            </a:r>
            <a:endParaRPr lang="en-US" sz="3600" dirty="0" smtClean="0">
              <a:latin typeface="+mn-lt"/>
            </a:endParaRPr>
          </a:p>
        </p:txBody>
      </p:sp>
      <p:sp>
        <p:nvSpPr>
          <p:cNvPr id="27651" name="Rectangle 3"/>
          <p:cNvSpPr>
            <a:spLocks noGrp="1" noChangeArrowheads="1"/>
          </p:cNvSpPr>
          <p:nvPr>
            <p:ph sz="quarter" idx="1"/>
          </p:nvPr>
        </p:nvSpPr>
        <p:spPr/>
        <p:txBody>
          <a:bodyPr/>
          <a:lstStyle/>
          <a:p>
            <a:pPr eaLnBrk="1" hangingPunct="1">
              <a:lnSpc>
                <a:spcPct val="90000"/>
              </a:lnSpc>
            </a:pPr>
            <a:r>
              <a:rPr lang="en-US" sz="2800" b="1" dirty="0" err="1" smtClean="0">
                <a:latin typeface="+mn-lt"/>
              </a:rPr>
              <a:t>calloc</a:t>
            </a:r>
            <a:endParaRPr lang="en-US" sz="2800" b="1" dirty="0" smtClean="0">
              <a:latin typeface="+mn-lt"/>
            </a:endParaRPr>
          </a:p>
          <a:p>
            <a:pPr lvl="1" eaLnBrk="1" hangingPunct="1">
              <a:lnSpc>
                <a:spcPct val="90000"/>
              </a:lnSpc>
            </a:pPr>
            <a:r>
              <a:rPr lang="en-US" dirty="0" smtClean="0">
                <a:latin typeface="+mn-lt"/>
              </a:rPr>
              <a:t>Used to dynamically create an array in the heap</a:t>
            </a:r>
          </a:p>
          <a:p>
            <a:pPr lvl="1" eaLnBrk="1" hangingPunct="1">
              <a:lnSpc>
                <a:spcPct val="90000"/>
              </a:lnSpc>
            </a:pPr>
            <a:r>
              <a:rPr lang="en-US" dirty="0" smtClean="0">
                <a:latin typeface="+mn-lt"/>
              </a:rPr>
              <a:t>Contiguous allocation</a:t>
            </a:r>
          </a:p>
          <a:p>
            <a:pPr lvl="2">
              <a:lnSpc>
                <a:spcPct val="90000"/>
              </a:lnSpc>
            </a:pPr>
            <a:r>
              <a:rPr lang="en-US" dirty="0" smtClean="0">
                <a:latin typeface="+mn-lt"/>
              </a:rPr>
              <a:t>Initialized to binary zeros</a:t>
            </a:r>
          </a:p>
          <a:p>
            <a:pPr lvl="1" eaLnBrk="1" hangingPunct="1">
              <a:lnSpc>
                <a:spcPct val="90000"/>
              </a:lnSpc>
            </a:pPr>
            <a:r>
              <a:rPr lang="en-US" dirty="0" smtClean="0">
                <a:latin typeface="+mn-lt"/>
              </a:rPr>
              <a:t>Must</a:t>
            </a:r>
            <a:endParaRPr lang="en-US" dirty="0" smtClean="0">
              <a:latin typeface="Courier New" pitchFamily="49" charset="0"/>
              <a:cs typeface="Courier New" pitchFamily="49" charset="0"/>
            </a:endParaRPr>
          </a:p>
          <a:p>
            <a:pPr lvl="1" eaLnBrk="1" hangingPunct="1">
              <a:lnSpc>
                <a:spcPct val="90000"/>
              </a:lnSpc>
            </a:pPr>
            <a:r>
              <a:rPr lang="en-US" dirty="0" smtClean="0">
                <a:latin typeface="+mn-lt"/>
              </a:rPr>
              <a:t>Takes two arguments</a:t>
            </a:r>
          </a:p>
          <a:p>
            <a:pPr marL="1051560" lvl="2" indent="-457200">
              <a:lnSpc>
                <a:spcPct val="90000"/>
              </a:lnSpc>
              <a:buFont typeface="+mj-lt"/>
              <a:buAutoNum type="arabicPeriod"/>
            </a:pPr>
            <a:r>
              <a:rPr lang="en-US" dirty="0" smtClean="0">
                <a:latin typeface="+mn-lt"/>
              </a:rPr>
              <a:t>Number of array elements</a:t>
            </a:r>
          </a:p>
          <a:p>
            <a:pPr marL="1051560" lvl="2" indent="-457200">
              <a:lnSpc>
                <a:spcPct val="90000"/>
              </a:lnSpc>
              <a:buFont typeface="+mj-lt"/>
              <a:buAutoNum type="arabicPeriod"/>
            </a:pPr>
            <a:r>
              <a:rPr lang="en-US" dirty="0" smtClean="0">
                <a:latin typeface="+mn-lt"/>
              </a:rPr>
              <a:t>Amount of memory required for one element</a:t>
            </a:r>
          </a:p>
          <a:p>
            <a:pPr marL="1539875" lvl="3">
              <a:lnSpc>
                <a:spcPct val="90000"/>
              </a:lnSpc>
            </a:pPr>
            <a:r>
              <a:rPr lang="en-US" dirty="0" smtClean="0">
                <a:latin typeface="+mn-lt"/>
              </a:rPr>
              <a:t>Use </a:t>
            </a:r>
            <a:r>
              <a:rPr lang="en-US" dirty="0" err="1" smtClean="0">
                <a:latin typeface="+mn-lt"/>
              </a:rPr>
              <a:t>sizeof</a:t>
            </a:r>
            <a:r>
              <a:rPr lang="en-US" dirty="0" smtClean="0">
                <a:latin typeface="+mn-lt"/>
              </a:rPr>
              <a:t> operator</a:t>
            </a:r>
          </a:p>
          <a:p>
            <a:pPr lvl="1">
              <a:lnSpc>
                <a:spcPct val="90000"/>
              </a:lnSpc>
            </a:pPr>
            <a:r>
              <a:rPr lang="en-US" dirty="0" smtClean="0">
                <a:latin typeface="+mn-lt"/>
              </a:rPr>
              <a:t>Returns</a:t>
            </a:r>
          </a:p>
          <a:p>
            <a:pPr lvl="2">
              <a:lnSpc>
                <a:spcPct val="90000"/>
              </a:lnSpc>
            </a:pPr>
            <a:r>
              <a:rPr lang="en-US" dirty="0" smtClean="0">
                <a:latin typeface="+mn-lt"/>
              </a:rPr>
              <a:t>Void pointer if successful</a:t>
            </a:r>
          </a:p>
          <a:p>
            <a:pPr lvl="2">
              <a:lnSpc>
                <a:spcPct val="90000"/>
              </a:lnSpc>
            </a:pPr>
            <a:r>
              <a:rPr lang="en-US" dirty="0" smtClean="0">
                <a:latin typeface="+mn-lt"/>
              </a:rPr>
              <a:t>NULL if </a:t>
            </a:r>
            <a:r>
              <a:rPr lang="en-US" dirty="0">
                <a:latin typeface="+mn-lt"/>
              </a:rPr>
              <a:t>unsuccessful</a:t>
            </a:r>
          </a:p>
        </p:txBody>
      </p:sp>
      <p:pic>
        <p:nvPicPr>
          <p:cNvPr id="1945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0" y="3002280"/>
            <a:ext cx="2667000" cy="366713"/>
          </a:xfrm>
          <a:prstGeom prst="rect">
            <a:avLst/>
          </a:prstGeom>
          <a:noFill/>
          <a:ln w="9525">
            <a:solidFill>
              <a:srgbClr val="FF99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normAutofit fontScale="90000"/>
          </a:bodyPr>
          <a:lstStyle/>
          <a:p>
            <a:r>
              <a:rPr lang="en-US" sz="3600" b="1" dirty="0" smtClean="0"/>
              <a:t>Pointers and </a:t>
            </a:r>
            <a:br>
              <a:rPr lang="en-US" sz="3600" b="1" dirty="0" smtClean="0"/>
            </a:br>
            <a:r>
              <a:rPr lang="en-US" sz="3600" b="1" dirty="0" smtClean="0"/>
              <a:t>Dynamic Allocation of Memory: </a:t>
            </a:r>
            <a:r>
              <a:rPr lang="en-US" sz="3600" b="1" dirty="0" err="1" smtClean="0"/>
              <a:t>calloc</a:t>
            </a:r>
            <a:endParaRPr lang="en-US" sz="3600" dirty="0" smtClean="0">
              <a:latin typeface="Arial" charset="0"/>
            </a:endParaRPr>
          </a:p>
        </p:txBody>
      </p:sp>
      <p:sp>
        <p:nvSpPr>
          <p:cNvPr id="28675" name="Rectangle 3"/>
          <p:cNvSpPr>
            <a:spLocks noGrp="1" noChangeArrowheads="1"/>
          </p:cNvSpPr>
          <p:nvPr>
            <p:ph sz="quarter" idx="1"/>
          </p:nvPr>
        </p:nvSpPr>
        <p:spPr/>
        <p:txBody>
          <a:bodyPr/>
          <a:lstStyle/>
          <a:p>
            <a:pPr eaLnBrk="1" hangingPunct="1">
              <a:lnSpc>
                <a:spcPct val="90000"/>
              </a:lnSpc>
            </a:pPr>
            <a:r>
              <a:rPr lang="en-US" sz="2400" b="1" dirty="0" smtClean="0">
                <a:latin typeface="+mn-lt"/>
              </a:rPr>
              <a:t>Example 1: String</a:t>
            </a:r>
            <a:br>
              <a:rPr lang="en-US" sz="2400" b="1" dirty="0" smtClean="0">
                <a:latin typeface="+mn-lt"/>
              </a:rPr>
            </a:br>
            <a:r>
              <a:rPr lang="en-US" sz="2400" b="1" dirty="0" smtClean="0">
                <a:latin typeface="+mn-lt"/>
              </a:rPr>
              <a:t/>
            </a:r>
            <a:br>
              <a:rPr lang="en-US" sz="2400" b="1" dirty="0" smtClean="0">
                <a:latin typeface="+mn-lt"/>
              </a:rPr>
            </a:br>
            <a:r>
              <a:rPr lang="en-US" sz="2400" b="1" dirty="0" smtClean="0">
                <a:latin typeface="+mn-lt"/>
              </a:rPr>
              <a:t/>
            </a:r>
            <a:br>
              <a:rPr lang="en-US" sz="2400" b="1" dirty="0" smtClean="0">
                <a:latin typeface="+mn-lt"/>
              </a:rPr>
            </a:br>
            <a:r>
              <a:rPr lang="en-US" sz="2400" b="1" dirty="0" smtClean="0">
                <a:latin typeface="+mn-lt"/>
              </a:rPr>
              <a:t/>
            </a:r>
            <a:br>
              <a:rPr lang="en-US" sz="2400" b="1" dirty="0" smtClean="0">
                <a:latin typeface="+mn-lt"/>
              </a:rPr>
            </a:br>
            <a:endParaRPr lang="en-US" sz="2400" dirty="0" smtClean="0">
              <a:latin typeface="+mn-lt"/>
            </a:endParaRPr>
          </a:p>
          <a:p>
            <a:pPr eaLnBrk="1" hangingPunct="1">
              <a:lnSpc>
                <a:spcPct val="90000"/>
              </a:lnSpc>
            </a:pPr>
            <a:endParaRPr lang="en-US" sz="2400" b="1" dirty="0" smtClean="0">
              <a:latin typeface="+mn-lt"/>
            </a:endParaRPr>
          </a:p>
          <a:p>
            <a:pPr eaLnBrk="1" hangingPunct="1">
              <a:lnSpc>
                <a:spcPct val="90000"/>
              </a:lnSpc>
            </a:pPr>
            <a:endParaRPr lang="en-US" sz="2400" b="1" dirty="0" smtClean="0">
              <a:latin typeface="+mn-lt"/>
            </a:endParaRPr>
          </a:p>
          <a:p>
            <a:pPr eaLnBrk="1" hangingPunct="1">
              <a:lnSpc>
                <a:spcPct val="90000"/>
              </a:lnSpc>
            </a:pPr>
            <a:r>
              <a:rPr lang="en-US" sz="2400" b="1" dirty="0" smtClean="0">
                <a:latin typeface="+mn-lt"/>
              </a:rPr>
              <a:t>Example 2: Integers</a:t>
            </a:r>
          </a:p>
        </p:txBody>
      </p:sp>
      <p:pic>
        <p:nvPicPr>
          <p:cNvPr id="2048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2571" y="1828800"/>
            <a:ext cx="6506528" cy="2137410"/>
          </a:xfrm>
          <a:prstGeom prst="rect">
            <a:avLst/>
          </a:prstGeom>
          <a:noFill/>
          <a:ln w="9525">
            <a:solidFill>
              <a:srgbClr val="FF99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ight Arrow 1"/>
          <p:cNvSpPr/>
          <p:nvPr/>
        </p:nvSpPr>
        <p:spPr>
          <a:xfrm>
            <a:off x="1066800" y="2682240"/>
            <a:ext cx="380994" cy="15430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a:off x="1066800" y="5271135"/>
            <a:ext cx="380994" cy="15430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48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54479" y="4407407"/>
            <a:ext cx="6396514" cy="2153126"/>
          </a:xfrm>
          <a:prstGeom prst="rect">
            <a:avLst/>
          </a:prstGeom>
          <a:noFill/>
          <a:ln w="9525">
            <a:solidFill>
              <a:srgbClr val="FF99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normAutofit fontScale="90000"/>
          </a:bodyPr>
          <a:lstStyle/>
          <a:p>
            <a:pPr eaLnBrk="1" hangingPunct="1"/>
            <a:r>
              <a:rPr lang="en-US" sz="3600" b="1" dirty="0" smtClean="0">
                <a:latin typeface="+mn-lt"/>
              </a:rPr>
              <a:t>Pointers and </a:t>
            </a:r>
            <a:br>
              <a:rPr lang="en-US" sz="3600" b="1" dirty="0" smtClean="0">
                <a:latin typeface="+mn-lt"/>
              </a:rPr>
            </a:br>
            <a:r>
              <a:rPr lang="en-US" sz="3600" b="1" dirty="0" smtClean="0">
                <a:latin typeface="+mn-lt"/>
              </a:rPr>
              <a:t>Dynamic Allocation of Memory: </a:t>
            </a:r>
            <a:r>
              <a:rPr lang="en-US" sz="3600" b="1" dirty="0" err="1" smtClean="0">
                <a:latin typeface="+mn-lt"/>
              </a:rPr>
              <a:t>malloc</a:t>
            </a:r>
            <a:endParaRPr lang="en-US" sz="3600" dirty="0" smtClean="0">
              <a:latin typeface="+mn-lt"/>
            </a:endParaRPr>
          </a:p>
        </p:txBody>
      </p:sp>
      <p:sp>
        <p:nvSpPr>
          <p:cNvPr id="27651" name="Rectangle 3"/>
          <p:cNvSpPr>
            <a:spLocks noGrp="1" noChangeArrowheads="1"/>
          </p:cNvSpPr>
          <p:nvPr>
            <p:ph sz="quarter" idx="1"/>
          </p:nvPr>
        </p:nvSpPr>
        <p:spPr/>
        <p:txBody>
          <a:bodyPr/>
          <a:lstStyle/>
          <a:p>
            <a:pPr eaLnBrk="1" hangingPunct="1">
              <a:lnSpc>
                <a:spcPct val="90000"/>
              </a:lnSpc>
            </a:pPr>
            <a:r>
              <a:rPr lang="en-US" sz="2800" b="1" dirty="0" err="1" smtClean="0">
                <a:latin typeface="+mn-lt"/>
              </a:rPr>
              <a:t>malloc</a:t>
            </a:r>
            <a:endParaRPr lang="en-US" sz="2800" b="1" dirty="0" smtClean="0">
              <a:latin typeface="+mn-lt"/>
            </a:endParaRPr>
          </a:p>
          <a:p>
            <a:pPr lvl="1" eaLnBrk="1" hangingPunct="1">
              <a:lnSpc>
                <a:spcPct val="90000"/>
              </a:lnSpc>
            </a:pPr>
            <a:r>
              <a:rPr lang="en-US" dirty="0" smtClean="0">
                <a:latin typeface="+mn-lt"/>
              </a:rPr>
              <a:t>Used to dynamically get memory from heap</a:t>
            </a:r>
          </a:p>
          <a:p>
            <a:pPr lvl="1" eaLnBrk="1" hangingPunct="1">
              <a:lnSpc>
                <a:spcPct val="90000"/>
              </a:lnSpc>
            </a:pPr>
            <a:r>
              <a:rPr lang="en-US" dirty="0" smtClean="0">
                <a:latin typeface="+mn-lt"/>
              </a:rPr>
              <a:t>Contiguous allocation</a:t>
            </a:r>
          </a:p>
          <a:p>
            <a:pPr lvl="2">
              <a:lnSpc>
                <a:spcPct val="90000"/>
              </a:lnSpc>
            </a:pPr>
            <a:r>
              <a:rPr lang="en-US" dirty="0" smtClean="0">
                <a:latin typeface="+mn-lt"/>
              </a:rPr>
              <a:t>No initialization</a:t>
            </a:r>
          </a:p>
          <a:p>
            <a:pPr lvl="1" eaLnBrk="1" hangingPunct="1">
              <a:lnSpc>
                <a:spcPct val="90000"/>
              </a:lnSpc>
            </a:pPr>
            <a:r>
              <a:rPr lang="en-US" dirty="0" smtClean="0">
                <a:latin typeface="+mn-lt"/>
              </a:rPr>
              <a:t>Must</a:t>
            </a:r>
            <a:endParaRPr lang="en-US" dirty="0" smtClean="0">
              <a:latin typeface="Courier New" pitchFamily="49" charset="0"/>
              <a:cs typeface="Courier New" pitchFamily="49" charset="0"/>
            </a:endParaRPr>
          </a:p>
          <a:p>
            <a:pPr lvl="1" eaLnBrk="1" hangingPunct="1">
              <a:lnSpc>
                <a:spcPct val="90000"/>
              </a:lnSpc>
            </a:pPr>
            <a:r>
              <a:rPr lang="en-US" dirty="0" smtClean="0">
                <a:latin typeface="+mn-lt"/>
              </a:rPr>
              <a:t>Takes one argument</a:t>
            </a:r>
          </a:p>
          <a:p>
            <a:pPr lvl="2">
              <a:lnSpc>
                <a:spcPct val="90000"/>
              </a:lnSpc>
            </a:pPr>
            <a:r>
              <a:rPr lang="en-US" dirty="0" smtClean="0">
                <a:latin typeface="+mn-lt"/>
              </a:rPr>
              <a:t>Total amount of memory required</a:t>
            </a:r>
          </a:p>
          <a:p>
            <a:pPr lvl="1">
              <a:lnSpc>
                <a:spcPct val="90000"/>
              </a:lnSpc>
            </a:pPr>
            <a:r>
              <a:rPr lang="en-US" dirty="0"/>
              <a:t>Returns</a:t>
            </a:r>
          </a:p>
          <a:p>
            <a:pPr lvl="2">
              <a:lnSpc>
                <a:spcPct val="90000"/>
              </a:lnSpc>
            </a:pPr>
            <a:r>
              <a:rPr lang="en-US" dirty="0"/>
              <a:t>Void pointer if successful</a:t>
            </a:r>
          </a:p>
          <a:p>
            <a:pPr lvl="2">
              <a:lnSpc>
                <a:spcPct val="90000"/>
              </a:lnSpc>
            </a:pPr>
            <a:r>
              <a:rPr lang="en-US" dirty="0"/>
              <a:t>NULL if unsuccessful</a:t>
            </a:r>
          </a:p>
          <a:p>
            <a:pPr lvl="2">
              <a:lnSpc>
                <a:spcPct val="90000"/>
              </a:lnSpc>
            </a:pPr>
            <a:endParaRPr lang="en-US" sz="2800" dirty="0" smtClean="0">
              <a:latin typeface="+mn-lt"/>
            </a:endParaRP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0" y="3002280"/>
            <a:ext cx="2667000" cy="366713"/>
          </a:xfrm>
          <a:prstGeom prst="rect">
            <a:avLst/>
          </a:prstGeom>
          <a:noFill/>
          <a:ln w="9525">
            <a:solidFill>
              <a:srgbClr val="FF99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normAutofit fontScale="90000"/>
          </a:bodyPr>
          <a:lstStyle/>
          <a:p>
            <a:r>
              <a:rPr lang="en-US" sz="3600" b="1" dirty="0" smtClean="0"/>
              <a:t>Pointers and </a:t>
            </a:r>
            <a:br>
              <a:rPr lang="en-US" sz="3600" b="1" dirty="0" smtClean="0"/>
            </a:br>
            <a:r>
              <a:rPr lang="en-US" sz="3600" b="1" dirty="0" smtClean="0"/>
              <a:t>Dynamic Allocation of Memory: </a:t>
            </a:r>
            <a:r>
              <a:rPr lang="en-US" sz="3600" b="1" dirty="0" err="1"/>
              <a:t>m</a:t>
            </a:r>
            <a:r>
              <a:rPr lang="en-US" sz="3600" b="1" dirty="0" err="1" smtClean="0"/>
              <a:t>alloc</a:t>
            </a:r>
            <a:endParaRPr lang="en-US" sz="3600" dirty="0" smtClean="0">
              <a:latin typeface="Arial" charset="0"/>
            </a:endParaRPr>
          </a:p>
        </p:txBody>
      </p:sp>
      <p:sp>
        <p:nvSpPr>
          <p:cNvPr id="28675" name="Rectangle 3"/>
          <p:cNvSpPr>
            <a:spLocks noGrp="1" noChangeArrowheads="1"/>
          </p:cNvSpPr>
          <p:nvPr>
            <p:ph sz="quarter" idx="1"/>
          </p:nvPr>
        </p:nvSpPr>
        <p:spPr/>
        <p:txBody>
          <a:bodyPr/>
          <a:lstStyle/>
          <a:p>
            <a:pPr eaLnBrk="1" hangingPunct="1">
              <a:lnSpc>
                <a:spcPct val="90000"/>
              </a:lnSpc>
            </a:pPr>
            <a:r>
              <a:rPr lang="en-US" sz="2400" b="1" dirty="0" smtClean="0">
                <a:latin typeface="+mn-lt"/>
              </a:rPr>
              <a:t>Example 1: String</a:t>
            </a:r>
            <a:br>
              <a:rPr lang="en-US" sz="2400" b="1" dirty="0" smtClean="0">
                <a:latin typeface="+mn-lt"/>
              </a:rPr>
            </a:br>
            <a:r>
              <a:rPr lang="en-US" sz="2400" b="1" dirty="0" smtClean="0">
                <a:latin typeface="+mn-lt"/>
              </a:rPr>
              <a:t/>
            </a:r>
            <a:br>
              <a:rPr lang="en-US" sz="2400" b="1" dirty="0" smtClean="0">
                <a:latin typeface="+mn-lt"/>
              </a:rPr>
            </a:br>
            <a:r>
              <a:rPr lang="en-US" sz="2400" b="1" dirty="0" smtClean="0">
                <a:latin typeface="+mn-lt"/>
              </a:rPr>
              <a:t/>
            </a:r>
            <a:br>
              <a:rPr lang="en-US" sz="2400" b="1" dirty="0" smtClean="0">
                <a:latin typeface="+mn-lt"/>
              </a:rPr>
            </a:br>
            <a:r>
              <a:rPr lang="en-US" sz="2400" b="1" dirty="0" smtClean="0">
                <a:latin typeface="+mn-lt"/>
              </a:rPr>
              <a:t/>
            </a:r>
            <a:br>
              <a:rPr lang="en-US" sz="2400" b="1" dirty="0" smtClean="0">
                <a:latin typeface="+mn-lt"/>
              </a:rPr>
            </a:br>
            <a:endParaRPr lang="en-US" sz="2400" dirty="0" smtClean="0">
              <a:latin typeface="+mn-lt"/>
            </a:endParaRPr>
          </a:p>
          <a:p>
            <a:pPr eaLnBrk="1" hangingPunct="1">
              <a:lnSpc>
                <a:spcPct val="90000"/>
              </a:lnSpc>
            </a:pPr>
            <a:endParaRPr lang="en-US" sz="2400" b="1" dirty="0" smtClean="0">
              <a:latin typeface="+mn-lt"/>
            </a:endParaRPr>
          </a:p>
          <a:p>
            <a:pPr eaLnBrk="1" hangingPunct="1">
              <a:lnSpc>
                <a:spcPct val="90000"/>
              </a:lnSpc>
            </a:pPr>
            <a:endParaRPr lang="en-US" sz="2400" b="1" dirty="0" smtClean="0">
              <a:latin typeface="+mn-lt"/>
            </a:endParaRPr>
          </a:p>
          <a:p>
            <a:pPr eaLnBrk="1" hangingPunct="1">
              <a:lnSpc>
                <a:spcPct val="90000"/>
              </a:lnSpc>
            </a:pPr>
            <a:r>
              <a:rPr lang="en-US" sz="2400" b="1" dirty="0" smtClean="0">
                <a:latin typeface="+mn-lt"/>
              </a:rPr>
              <a:t>Example 2: Integers</a:t>
            </a:r>
          </a:p>
        </p:txBody>
      </p:sp>
      <p:sp>
        <p:nvSpPr>
          <p:cNvPr id="2" name="Right Arrow 1"/>
          <p:cNvSpPr/>
          <p:nvPr/>
        </p:nvSpPr>
        <p:spPr>
          <a:xfrm>
            <a:off x="1066800" y="2682240"/>
            <a:ext cx="380994" cy="15430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a:off x="1066800" y="5271135"/>
            <a:ext cx="380994" cy="15430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50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4479" y="1828799"/>
            <a:ext cx="6522244" cy="2153126"/>
          </a:xfrm>
          <a:prstGeom prst="rect">
            <a:avLst/>
          </a:prstGeom>
          <a:noFill/>
          <a:ln w="9525">
            <a:solidFill>
              <a:srgbClr val="FF99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50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54480" y="4407407"/>
            <a:ext cx="6585109" cy="2153126"/>
          </a:xfrm>
          <a:prstGeom prst="rect">
            <a:avLst/>
          </a:prstGeom>
          <a:noFill/>
          <a:ln w="9525">
            <a:solidFill>
              <a:srgbClr val="FF99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83801315"/>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normAutofit fontScale="90000"/>
          </a:bodyPr>
          <a:lstStyle/>
          <a:p>
            <a:r>
              <a:rPr lang="en-US" sz="3600" b="1" dirty="0" smtClean="0"/>
              <a:t>Pointers and </a:t>
            </a:r>
            <a:br>
              <a:rPr lang="en-US" sz="3600" b="1" dirty="0" smtClean="0"/>
            </a:br>
            <a:r>
              <a:rPr lang="en-US" sz="3600" b="1" dirty="0" smtClean="0"/>
              <a:t>Dynamic Allocation of Memory: free</a:t>
            </a:r>
            <a:endParaRPr lang="en-US" sz="3600" dirty="0" smtClean="0">
              <a:latin typeface="Arial" charset="0"/>
            </a:endParaRPr>
          </a:p>
        </p:txBody>
      </p:sp>
      <p:sp>
        <p:nvSpPr>
          <p:cNvPr id="27651" name="Rectangle 3"/>
          <p:cNvSpPr>
            <a:spLocks noGrp="1" noChangeArrowheads="1"/>
          </p:cNvSpPr>
          <p:nvPr>
            <p:ph sz="quarter" idx="1"/>
          </p:nvPr>
        </p:nvSpPr>
        <p:spPr/>
        <p:txBody>
          <a:bodyPr/>
          <a:lstStyle/>
          <a:p>
            <a:pPr eaLnBrk="1" hangingPunct="1">
              <a:lnSpc>
                <a:spcPct val="90000"/>
              </a:lnSpc>
            </a:pPr>
            <a:r>
              <a:rPr lang="en-US" sz="2800" b="1" dirty="0" smtClean="0">
                <a:latin typeface="+mn-lt"/>
              </a:rPr>
              <a:t>free</a:t>
            </a:r>
          </a:p>
          <a:p>
            <a:pPr lvl="1" eaLnBrk="1" hangingPunct="1">
              <a:lnSpc>
                <a:spcPct val="90000"/>
              </a:lnSpc>
            </a:pPr>
            <a:r>
              <a:rPr lang="en-US" dirty="0" smtClean="0">
                <a:latin typeface="+mn-lt"/>
              </a:rPr>
              <a:t>Used to dynamically release memory back to heap</a:t>
            </a:r>
          </a:p>
          <a:p>
            <a:pPr lvl="1" eaLnBrk="1" hangingPunct="1">
              <a:lnSpc>
                <a:spcPct val="90000"/>
              </a:lnSpc>
            </a:pPr>
            <a:r>
              <a:rPr lang="en-US" dirty="0" smtClean="0">
                <a:latin typeface="+mn-lt"/>
              </a:rPr>
              <a:t>Contiguous </a:t>
            </a:r>
            <a:r>
              <a:rPr lang="en-US" dirty="0" err="1" smtClean="0">
                <a:latin typeface="+mn-lt"/>
              </a:rPr>
              <a:t>deallocation</a:t>
            </a:r>
            <a:endParaRPr lang="en-US" dirty="0" smtClean="0">
              <a:latin typeface="+mn-lt"/>
            </a:endParaRPr>
          </a:p>
          <a:p>
            <a:pPr lvl="1" eaLnBrk="1" hangingPunct="1">
              <a:lnSpc>
                <a:spcPct val="90000"/>
              </a:lnSpc>
            </a:pPr>
            <a:r>
              <a:rPr lang="en-US" dirty="0" smtClean="0">
                <a:latin typeface="+mn-lt"/>
              </a:rPr>
              <a:t>Must</a:t>
            </a:r>
            <a:endParaRPr lang="en-US" dirty="0" smtClean="0">
              <a:latin typeface="Courier New" pitchFamily="49" charset="0"/>
              <a:cs typeface="Courier New" pitchFamily="49" charset="0"/>
            </a:endParaRPr>
          </a:p>
          <a:p>
            <a:pPr lvl="1" eaLnBrk="1" hangingPunct="1">
              <a:lnSpc>
                <a:spcPct val="90000"/>
              </a:lnSpc>
            </a:pPr>
            <a:r>
              <a:rPr lang="en-US" dirty="0" smtClean="0">
                <a:latin typeface="+mn-lt"/>
              </a:rPr>
              <a:t>Takes one argument</a:t>
            </a:r>
          </a:p>
          <a:p>
            <a:pPr lvl="2">
              <a:lnSpc>
                <a:spcPct val="90000"/>
              </a:lnSpc>
            </a:pPr>
            <a:r>
              <a:rPr lang="en-US" dirty="0" smtClean="0">
                <a:latin typeface="+mn-lt"/>
              </a:rPr>
              <a:t>Pointer to beginning of allocated memory</a:t>
            </a:r>
            <a:endParaRPr lang="en-US" sz="3200" dirty="0">
              <a:latin typeface="+mn-lt"/>
            </a:endParaRPr>
          </a:p>
          <a:p>
            <a:pPr lvl="1">
              <a:lnSpc>
                <a:spcPct val="90000"/>
              </a:lnSpc>
            </a:pPr>
            <a:r>
              <a:rPr lang="en-US" dirty="0" smtClean="0">
                <a:latin typeface="+mn-lt"/>
              </a:rPr>
              <a:t>Good idea to also NULL pointer if reusing</a:t>
            </a:r>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0" y="2667000"/>
            <a:ext cx="2667000" cy="366713"/>
          </a:xfrm>
          <a:prstGeom prst="rect">
            <a:avLst/>
          </a:prstGeom>
          <a:noFill/>
          <a:ln w="9525">
            <a:solidFill>
              <a:srgbClr val="FF99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descr="http://www.mywindowsdoctor.com/memory_release_master/images/memory_release_master.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48446" y="4724400"/>
            <a:ext cx="2661754" cy="175658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p:txBody>
          <a:bodyPr/>
          <a:lstStyle/>
          <a:p>
            <a:pPr eaLnBrk="1" hangingPunct="1"/>
            <a:r>
              <a:rPr lang="en-US" sz="3600" dirty="0" smtClean="0"/>
              <a:t>Declaring Pointers</a:t>
            </a:r>
          </a:p>
        </p:txBody>
      </p:sp>
      <p:sp>
        <p:nvSpPr>
          <p:cNvPr id="6148" name="Rectangle 3"/>
          <p:cNvSpPr>
            <a:spLocks noGrp="1" noChangeArrowheads="1"/>
          </p:cNvSpPr>
          <p:nvPr>
            <p:ph sz="quarter" idx="1"/>
          </p:nvPr>
        </p:nvSpPr>
        <p:spPr/>
        <p:txBody>
          <a:bodyPr/>
          <a:lstStyle/>
          <a:p>
            <a:pPr marL="609600" indent="-609600" eaLnBrk="1" hangingPunct="1">
              <a:buSzTx/>
              <a:buFont typeface="Wingdings" pitchFamily="2" charset="2"/>
              <a:buNone/>
              <a:defRPr/>
            </a:pPr>
            <a:r>
              <a:rPr lang="en-US" sz="2400" dirty="0" smtClean="0"/>
              <a:t>Declaration of pointers</a:t>
            </a:r>
          </a:p>
          <a:p>
            <a:pPr marL="609600" indent="-609600" eaLnBrk="1" hangingPunct="1">
              <a:buSzTx/>
              <a:buFont typeface="Wingdings" pitchFamily="2" charset="2"/>
              <a:buNone/>
              <a:defRPr/>
            </a:pPr>
            <a:r>
              <a:rPr lang="en-US" sz="2400" b="1" dirty="0">
                <a:solidFill>
                  <a:srgbClr val="0070C0"/>
                </a:solidFill>
                <a:latin typeface="Courier New" pitchFamily="49" charset="0"/>
                <a:cs typeface="Courier New" pitchFamily="49" charset="0"/>
              </a:rPr>
              <a:t>	</a:t>
            </a:r>
            <a:r>
              <a:rPr lang="en-US" sz="2400" b="1" dirty="0" smtClean="0">
                <a:solidFill>
                  <a:srgbClr val="0070C0"/>
                </a:solidFill>
                <a:latin typeface="Courier New" pitchFamily="49" charset="0"/>
                <a:cs typeface="Courier New" pitchFamily="49" charset="0"/>
              </a:rPr>
              <a:t>&lt;type&gt; *variable</a:t>
            </a:r>
          </a:p>
          <a:p>
            <a:pPr marL="609600" indent="-609600" eaLnBrk="1" hangingPunct="1">
              <a:buSzTx/>
              <a:buFont typeface="Wingdings" pitchFamily="2" charset="2"/>
              <a:buNone/>
              <a:defRPr/>
            </a:pPr>
            <a:r>
              <a:rPr lang="en-US" sz="2400" b="1" dirty="0">
                <a:solidFill>
                  <a:srgbClr val="0070C0"/>
                </a:solidFill>
                <a:latin typeface="Courier New" pitchFamily="49" charset="0"/>
                <a:cs typeface="Courier New" pitchFamily="49" charset="0"/>
              </a:rPr>
              <a:t>	</a:t>
            </a:r>
            <a:r>
              <a:rPr lang="en-US" sz="2400" b="1" dirty="0" smtClean="0">
                <a:solidFill>
                  <a:srgbClr val="0070C0"/>
                </a:solidFill>
                <a:latin typeface="Courier New" pitchFamily="49" charset="0"/>
                <a:cs typeface="Courier New" pitchFamily="49" charset="0"/>
              </a:rPr>
              <a:t>&lt;type&gt; *variable = initial-value</a:t>
            </a:r>
            <a:endParaRPr lang="en-US" sz="2400" dirty="0" smtClean="0"/>
          </a:p>
          <a:p>
            <a:pPr marL="609600" indent="-609600" eaLnBrk="1" hangingPunct="1">
              <a:buSzTx/>
              <a:buFont typeface="Wingdings" pitchFamily="2" charset="2"/>
              <a:buNone/>
              <a:defRPr/>
            </a:pPr>
            <a:r>
              <a:rPr lang="en-US" sz="2400" dirty="0" smtClean="0"/>
              <a:t>Examples:</a:t>
            </a:r>
          </a:p>
          <a:p>
            <a:pPr marL="609600" indent="-609600" eaLnBrk="1" hangingPunct="1">
              <a:buSzTx/>
              <a:buFont typeface="Wingdings" pitchFamily="2" charset="2"/>
              <a:buNone/>
              <a:defRPr/>
            </a:pPr>
            <a:endParaRPr lang="en-US" sz="2400" dirty="0" smtClean="0"/>
          </a:p>
        </p:txBody>
      </p:sp>
      <p:pic>
        <p:nvPicPr>
          <p:cNvPr id="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0200" y="3474720"/>
            <a:ext cx="4667250" cy="866775"/>
          </a:xfrm>
          <a:prstGeom prst="rect">
            <a:avLst/>
          </a:prstGeom>
          <a:noFill/>
          <a:ln w="9525">
            <a:solidFill>
              <a:srgbClr val="FF99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normAutofit fontScale="90000"/>
          </a:bodyPr>
          <a:lstStyle/>
          <a:p>
            <a:r>
              <a:rPr lang="en-US" sz="3600" b="1" dirty="0" smtClean="0"/>
              <a:t>Pointers and </a:t>
            </a:r>
            <a:br>
              <a:rPr lang="en-US" sz="3600" b="1" dirty="0" smtClean="0"/>
            </a:br>
            <a:r>
              <a:rPr lang="en-US" sz="3600" b="1" dirty="0" smtClean="0"/>
              <a:t>Dynamic Allocation of Memory: free</a:t>
            </a:r>
            <a:endParaRPr lang="en-US" sz="3600" dirty="0" smtClean="0">
              <a:latin typeface="Arial" charset="0"/>
            </a:endParaRPr>
          </a:p>
        </p:txBody>
      </p:sp>
      <p:sp>
        <p:nvSpPr>
          <p:cNvPr id="28675" name="Rectangle 3"/>
          <p:cNvSpPr>
            <a:spLocks noGrp="1" noChangeArrowheads="1"/>
          </p:cNvSpPr>
          <p:nvPr>
            <p:ph sz="quarter" idx="1"/>
          </p:nvPr>
        </p:nvSpPr>
        <p:spPr/>
        <p:txBody>
          <a:bodyPr/>
          <a:lstStyle/>
          <a:p>
            <a:pPr eaLnBrk="1" hangingPunct="1">
              <a:lnSpc>
                <a:spcPct val="90000"/>
              </a:lnSpc>
            </a:pPr>
            <a:r>
              <a:rPr lang="en-US" sz="2400" b="1" dirty="0" smtClean="0">
                <a:latin typeface="Arial" charset="0"/>
              </a:rPr>
              <a:t>Example 2 with free</a:t>
            </a:r>
          </a:p>
          <a:p>
            <a:pPr lvl="1" eaLnBrk="1" hangingPunct="1">
              <a:lnSpc>
                <a:spcPct val="90000"/>
              </a:lnSpc>
              <a:buFont typeface="Wingdings" pitchFamily="2" charset="2"/>
              <a:buNone/>
            </a:pPr>
            <a:endParaRPr lang="en-US" sz="2400" dirty="0" smtClean="0">
              <a:latin typeface="Arial" charset="0"/>
            </a:endParaRPr>
          </a:p>
        </p:txBody>
      </p:sp>
      <p:sp>
        <p:nvSpPr>
          <p:cNvPr id="6" name="Right Arrow 5"/>
          <p:cNvSpPr/>
          <p:nvPr/>
        </p:nvSpPr>
        <p:spPr>
          <a:xfrm>
            <a:off x="1066800" y="4648200"/>
            <a:ext cx="380994" cy="15430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253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4480" y="2011680"/>
            <a:ext cx="6934200" cy="3133725"/>
          </a:xfrm>
          <a:prstGeom prst="rect">
            <a:avLst/>
          </a:prstGeom>
          <a:noFill/>
          <a:ln w="9525">
            <a:solidFill>
              <a:srgbClr val="FF99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2" descr="http://tarotbotanica.com/wp-content/uploads/2011/07/free_stuff.gif"/>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r="17786" b="23153"/>
          <a:stretch/>
        </p:blipFill>
        <p:spPr bwMode="auto">
          <a:xfrm>
            <a:off x="4800600" y="4343400"/>
            <a:ext cx="1447800" cy="117008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868362"/>
          </a:xfrm>
        </p:spPr>
        <p:txBody>
          <a:bodyPr>
            <a:normAutofit fontScale="90000"/>
          </a:bodyPr>
          <a:lstStyle/>
          <a:p>
            <a:pPr lvl="2" algn="l" rtl="0">
              <a:spcBef>
                <a:spcPct val="0"/>
              </a:spcBef>
            </a:pPr>
            <a:r>
              <a:rPr lang="en-US" sz="4000" dirty="0"/>
              <a:t>Command-Line Arguments</a:t>
            </a:r>
            <a:r>
              <a:rPr lang="en-US" sz="4800" dirty="0"/>
              <a:t/>
            </a:r>
            <a:br>
              <a:rPr lang="en-US" sz="4800" dirty="0"/>
            </a:br>
            <a:endParaRPr lang="en-US" dirty="0"/>
          </a:p>
        </p:txBody>
      </p:sp>
      <p:sp>
        <p:nvSpPr>
          <p:cNvPr id="3" name="Content Placeholder 2"/>
          <p:cNvSpPr>
            <a:spLocks noGrp="1"/>
          </p:cNvSpPr>
          <p:nvPr>
            <p:ph sz="quarter" idx="1"/>
          </p:nvPr>
        </p:nvSpPr>
        <p:spPr>
          <a:xfrm>
            <a:off x="381000" y="1066800"/>
            <a:ext cx="8458200" cy="5257800"/>
          </a:xfrm>
        </p:spPr>
        <p:txBody>
          <a:bodyPr/>
          <a:lstStyle/>
          <a:p>
            <a:r>
              <a:rPr lang="en-US" dirty="0" smtClean="0"/>
              <a:t>Arguments passed to a program upon execution are called command-line arguments.</a:t>
            </a:r>
          </a:p>
          <a:p>
            <a:r>
              <a:rPr lang="en-US" dirty="0" smtClean="0"/>
              <a:t>The main() function signature changes from</a:t>
            </a:r>
          </a:p>
          <a:p>
            <a:pPr marL="0" indent="0">
              <a:buNone/>
            </a:pPr>
            <a:r>
              <a:rPr lang="en-US" dirty="0" smtClean="0">
                <a:latin typeface="Courier New"/>
                <a:cs typeface="Courier New"/>
              </a:rPr>
              <a:t>     </a:t>
            </a:r>
            <a:r>
              <a:rPr lang="en-US" dirty="0" err="1" smtClean="0">
                <a:latin typeface="Courier New"/>
                <a:cs typeface="Courier New"/>
              </a:rPr>
              <a:t>int</a:t>
            </a:r>
            <a:r>
              <a:rPr lang="en-US" dirty="0" smtClean="0">
                <a:latin typeface="Courier New"/>
                <a:cs typeface="Courier New"/>
              </a:rPr>
              <a:t> main(void)  </a:t>
            </a:r>
          </a:p>
          <a:p>
            <a:pPr marL="0" indent="0">
              <a:buNone/>
            </a:pPr>
            <a:r>
              <a:rPr lang="en-US" dirty="0" smtClean="0"/>
              <a:t>     to</a:t>
            </a:r>
          </a:p>
          <a:p>
            <a:pPr marL="0" indent="0">
              <a:buNone/>
            </a:pPr>
            <a:r>
              <a:rPr lang="en-US" dirty="0" smtClean="0">
                <a:latin typeface="Courier New"/>
                <a:cs typeface="Courier New"/>
              </a:rPr>
              <a:t>     </a:t>
            </a:r>
            <a:r>
              <a:rPr lang="en-US" dirty="0" err="1" smtClean="0">
                <a:latin typeface="Courier New"/>
                <a:cs typeface="Courier New"/>
              </a:rPr>
              <a:t>int</a:t>
            </a:r>
            <a:r>
              <a:rPr lang="en-US" dirty="0" smtClean="0">
                <a:latin typeface="Courier New"/>
                <a:cs typeface="Courier New"/>
              </a:rPr>
              <a:t> </a:t>
            </a:r>
            <a:r>
              <a:rPr lang="en-US" dirty="0">
                <a:latin typeface="Courier New"/>
                <a:cs typeface="Courier New"/>
              </a:rPr>
              <a:t>main</a:t>
            </a:r>
            <a:r>
              <a:rPr lang="en-US" dirty="0" smtClean="0">
                <a:latin typeface="Courier New"/>
                <a:cs typeface="Courier New"/>
              </a:rPr>
              <a:t>(</a:t>
            </a:r>
            <a:r>
              <a:rPr lang="en-US" dirty="0" err="1" smtClean="0">
                <a:latin typeface="Courier New"/>
                <a:cs typeface="Courier New"/>
              </a:rPr>
              <a:t>int</a:t>
            </a:r>
            <a:r>
              <a:rPr lang="en-US" dirty="0" smtClean="0">
                <a:latin typeface="Courier New"/>
                <a:cs typeface="Courier New"/>
              </a:rPr>
              <a:t> </a:t>
            </a:r>
            <a:r>
              <a:rPr lang="en-US" dirty="0" err="1" smtClean="0">
                <a:latin typeface="Courier New"/>
                <a:cs typeface="Courier New"/>
              </a:rPr>
              <a:t>argc</a:t>
            </a:r>
            <a:r>
              <a:rPr lang="en-US" dirty="0" smtClean="0">
                <a:latin typeface="Courier New"/>
                <a:cs typeface="Courier New"/>
              </a:rPr>
              <a:t>, char *</a:t>
            </a:r>
            <a:r>
              <a:rPr lang="en-US" dirty="0" err="1" smtClean="0">
                <a:latin typeface="Courier New"/>
                <a:cs typeface="Courier New"/>
              </a:rPr>
              <a:t>argv</a:t>
            </a:r>
            <a:r>
              <a:rPr lang="en-US" dirty="0" smtClean="0">
                <a:latin typeface="Courier New"/>
                <a:cs typeface="Courier New"/>
              </a:rPr>
              <a:t>[]) </a:t>
            </a:r>
          </a:p>
          <a:p>
            <a:r>
              <a:rPr lang="en-US" dirty="0" smtClean="0"/>
              <a:t>The first argument </a:t>
            </a:r>
            <a:r>
              <a:rPr lang="en-US" dirty="0" err="1" smtClean="0">
                <a:latin typeface="Courier New"/>
                <a:cs typeface="Courier New"/>
              </a:rPr>
              <a:t>argc</a:t>
            </a:r>
            <a:r>
              <a:rPr lang="en-US" dirty="0" smtClean="0">
                <a:latin typeface="Courier New"/>
                <a:cs typeface="Courier New"/>
              </a:rPr>
              <a:t> </a:t>
            </a:r>
            <a:r>
              <a:rPr lang="en-US" dirty="0" smtClean="0"/>
              <a:t>holds the number of items types at the command prompt, including the executable name.</a:t>
            </a:r>
          </a:p>
          <a:p>
            <a:r>
              <a:rPr lang="en-US" dirty="0" smtClean="0"/>
              <a:t>The second argument </a:t>
            </a:r>
            <a:r>
              <a:rPr lang="en-US" dirty="0">
                <a:latin typeface="Courier New"/>
                <a:cs typeface="Courier New"/>
              </a:rPr>
              <a:t>char *</a:t>
            </a:r>
            <a:r>
              <a:rPr lang="en-US" dirty="0" err="1">
                <a:latin typeface="Courier New"/>
                <a:cs typeface="Courier New"/>
              </a:rPr>
              <a:t>argv</a:t>
            </a:r>
            <a:r>
              <a:rPr lang="en-US" dirty="0">
                <a:latin typeface="Courier New"/>
                <a:cs typeface="Courier New"/>
              </a:rPr>
              <a:t>[</a:t>
            </a:r>
            <a:r>
              <a:rPr lang="en-US" dirty="0" smtClean="0">
                <a:latin typeface="Courier New"/>
                <a:cs typeface="Courier New"/>
              </a:rPr>
              <a:t>] </a:t>
            </a:r>
            <a:r>
              <a:rPr lang="en-US" dirty="0" smtClean="0"/>
              <a:t>is an array of character pointers, each pointer pointing to the arguments typed in at the command-line.</a:t>
            </a:r>
            <a:endParaRPr lang="en-US" dirty="0"/>
          </a:p>
        </p:txBody>
      </p:sp>
    </p:spTree>
    <p:extLst>
      <p:ext uri="{BB962C8B-B14F-4D97-AF65-F5344CB8AC3E}">
        <p14:creationId xmlns:p14="http://schemas.microsoft.com/office/powerpoint/2010/main" val="342347838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868362"/>
          </a:xfrm>
        </p:spPr>
        <p:txBody>
          <a:bodyPr>
            <a:normAutofit fontScale="90000"/>
          </a:bodyPr>
          <a:lstStyle/>
          <a:p>
            <a:pPr lvl="2" algn="l" rtl="0">
              <a:spcBef>
                <a:spcPct val="0"/>
              </a:spcBef>
            </a:pPr>
            <a:r>
              <a:rPr lang="en-US" sz="4000" dirty="0"/>
              <a:t>Command-Line Arguments</a:t>
            </a:r>
            <a:r>
              <a:rPr lang="en-US" sz="4800" dirty="0"/>
              <a:t/>
            </a:r>
            <a:br>
              <a:rPr lang="en-US" sz="4800" dirty="0"/>
            </a:br>
            <a:endParaRPr lang="en-US" dirty="0"/>
          </a:p>
        </p:txBody>
      </p:sp>
      <p:sp>
        <p:nvSpPr>
          <p:cNvPr id="3" name="Content Placeholder 2"/>
          <p:cNvSpPr>
            <a:spLocks noGrp="1"/>
          </p:cNvSpPr>
          <p:nvPr>
            <p:ph sz="quarter" idx="1"/>
          </p:nvPr>
        </p:nvSpPr>
        <p:spPr>
          <a:xfrm>
            <a:off x="381000" y="1066800"/>
            <a:ext cx="8458200" cy="5257800"/>
          </a:xfrm>
        </p:spPr>
        <p:txBody>
          <a:bodyPr/>
          <a:lstStyle/>
          <a:p>
            <a:r>
              <a:rPr lang="en-US" dirty="0" smtClean="0"/>
              <a:t>With the </a:t>
            </a:r>
            <a:r>
              <a:rPr lang="en-US" dirty="0" err="1" smtClean="0"/>
              <a:t>reverse_echo</a:t>
            </a:r>
            <a:r>
              <a:rPr lang="en-US" dirty="0" smtClean="0"/>
              <a:t> program, if you type   </a:t>
            </a:r>
          </a:p>
          <a:p>
            <a:pPr marL="0" indent="0">
              <a:buNone/>
            </a:pPr>
            <a:r>
              <a:rPr lang="en-US" dirty="0" smtClean="0"/>
              <a:t>          </a:t>
            </a:r>
            <a:r>
              <a:rPr lang="en-US" dirty="0" smtClean="0">
                <a:latin typeface="Courier New"/>
                <a:cs typeface="Courier New"/>
              </a:rPr>
              <a:t>./</a:t>
            </a:r>
            <a:r>
              <a:rPr lang="en-US" dirty="0" err="1" smtClean="0">
                <a:latin typeface="Courier New"/>
                <a:cs typeface="Courier New"/>
              </a:rPr>
              <a:t>a.out</a:t>
            </a:r>
            <a:r>
              <a:rPr lang="en-US" dirty="0" smtClean="0">
                <a:latin typeface="Courier New"/>
                <a:cs typeface="Courier New"/>
              </a:rPr>
              <a:t> testing 1 2 3  </a:t>
            </a:r>
          </a:p>
          <a:p>
            <a:pPr marL="0" indent="0">
              <a:buNone/>
            </a:pPr>
            <a:r>
              <a:rPr lang="en-US" dirty="0" smtClean="0"/>
              <a:t>    at the command-prompt, </a:t>
            </a:r>
            <a:r>
              <a:rPr lang="en-US" dirty="0" err="1" smtClean="0">
                <a:latin typeface="Courier New"/>
                <a:cs typeface="Courier New"/>
              </a:rPr>
              <a:t>argc</a:t>
            </a:r>
            <a:r>
              <a:rPr lang="en-US" dirty="0" smtClean="0"/>
              <a:t> would have the value 5,  </a:t>
            </a:r>
          </a:p>
          <a:p>
            <a:pPr marL="0" indent="0">
              <a:buNone/>
            </a:pPr>
            <a:r>
              <a:rPr lang="en-US" dirty="0"/>
              <a:t> </a:t>
            </a:r>
            <a:r>
              <a:rPr lang="en-US" dirty="0" smtClean="0"/>
              <a:t>   and</a:t>
            </a:r>
            <a:r>
              <a:rPr lang="en-US" dirty="0" smtClean="0">
                <a:latin typeface="Courier New"/>
                <a:cs typeface="Courier New"/>
              </a:rPr>
              <a:t> </a:t>
            </a:r>
            <a:r>
              <a:rPr lang="en-US" dirty="0" err="1" smtClean="0">
                <a:latin typeface="Courier New"/>
                <a:cs typeface="Courier New"/>
              </a:rPr>
              <a:t>argv</a:t>
            </a:r>
            <a:r>
              <a:rPr lang="en-US" dirty="0" smtClean="0">
                <a:latin typeface="Courier New"/>
                <a:cs typeface="Courier New"/>
              </a:rPr>
              <a:t>[] </a:t>
            </a:r>
            <a:r>
              <a:rPr lang="en-US" dirty="0" smtClean="0"/>
              <a:t>would look like this:</a:t>
            </a:r>
          </a:p>
          <a:p>
            <a:pPr marL="0" indent="0">
              <a:buNone/>
            </a:pPr>
            <a:endParaRPr lang="en-US" dirty="0"/>
          </a:p>
        </p:txBody>
      </p:sp>
      <p:pic>
        <p:nvPicPr>
          <p:cNvPr id="4" name="Picture 3" descr="Screen Shot 2016-10-19 at 5.37.09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3124200"/>
            <a:ext cx="5334000" cy="3210592"/>
          </a:xfrm>
          <a:prstGeom prst="rect">
            <a:avLst/>
          </a:prstGeom>
        </p:spPr>
      </p:pic>
    </p:spTree>
    <p:extLst>
      <p:ext uri="{BB962C8B-B14F-4D97-AF65-F5344CB8AC3E}">
        <p14:creationId xmlns:p14="http://schemas.microsoft.com/office/powerpoint/2010/main" val="350760800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868362"/>
          </a:xfrm>
        </p:spPr>
        <p:txBody>
          <a:bodyPr>
            <a:normAutofit/>
          </a:bodyPr>
          <a:lstStyle/>
          <a:p>
            <a:pPr lvl="2" algn="l" rtl="0">
              <a:spcBef>
                <a:spcPct val="0"/>
              </a:spcBef>
            </a:pPr>
            <a:r>
              <a:rPr lang="en-US" sz="4000" dirty="0" err="1">
                <a:latin typeface="Courier New"/>
                <a:cs typeface="Courier New"/>
              </a:rPr>
              <a:t>s</a:t>
            </a:r>
            <a:r>
              <a:rPr lang="en-US" sz="4000" dirty="0" err="1" smtClean="0">
                <a:latin typeface="Courier New"/>
                <a:cs typeface="Courier New"/>
              </a:rPr>
              <a:t>scanf</a:t>
            </a:r>
            <a:r>
              <a:rPr lang="en-US" sz="4000" dirty="0" smtClean="0">
                <a:latin typeface="Courier New"/>
                <a:cs typeface="Courier New"/>
              </a:rPr>
              <a:t>()</a:t>
            </a:r>
            <a:endParaRPr lang="en-US" dirty="0">
              <a:latin typeface="Courier New"/>
              <a:cs typeface="Courier New"/>
            </a:endParaRPr>
          </a:p>
        </p:txBody>
      </p:sp>
      <p:sp>
        <p:nvSpPr>
          <p:cNvPr id="3" name="Content Placeholder 2"/>
          <p:cNvSpPr>
            <a:spLocks noGrp="1"/>
          </p:cNvSpPr>
          <p:nvPr>
            <p:ph sz="quarter" idx="1"/>
          </p:nvPr>
        </p:nvSpPr>
        <p:spPr>
          <a:xfrm>
            <a:off x="381000" y="1066800"/>
            <a:ext cx="8458200" cy="5410200"/>
          </a:xfrm>
        </p:spPr>
        <p:txBody>
          <a:bodyPr>
            <a:normAutofit fontScale="92500" lnSpcReduction="10000"/>
          </a:bodyPr>
          <a:lstStyle/>
          <a:p>
            <a:r>
              <a:rPr lang="en-US" dirty="0" smtClean="0"/>
              <a:t>We have used </a:t>
            </a:r>
            <a:r>
              <a:rPr lang="en-US" dirty="0" err="1" smtClean="0">
                <a:latin typeface="Courier New"/>
                <a:cs typeface="Courier New"/>
              </a:rPr>
              <a:t>scanf</a:t>
            </a:r>
            <a:r>
              <a:rPr lang="en-US" dirty="0" smtClean="0">
                <a:latin typeface="Courier New"/>
                <a:cs typeface="Courier New"/>
              </a:rPr>
              <a:t>()</a:t>
            </a:r>
            <a:r>
              <a:rPr lang="en-US" dirty="0" smtClean="0"/>
              <a:t> to scan input from the keyboard.</a:t>
            </a:r>
          </a:p>
          <a:p>
            <a:r>
              <a:rPr lang="en-US" dirty="0" err="1">
                <a:latin typeface="Courier New"/>
                <a:cs typeface="Courier New"/>
              </a:rPr>
              <a:t>s</a:t>
            </a:r>
            <a:r>
              <a:rPr lang="en-US" dirty="0" err="1" smtClean="0">
                <a:latin typeface="Courier New"/>
                <a:cs typeface="Courier New"/>
              </a:rPr>
              <a:t>scanf</a:t>
            </a:r>
            <a:r>
              <a:rPr lang="en-US" dirty="0" smtClean="0">
                <a:latin typeface="Courier New"/>
                <a:cs typeface="Courier New"/>
              </a:rPr>
              <a:t>()</a:t>
            </a:r>
            <a:r>
              <a:rPr lang="en-US" dirty="0" smtClean="0"/>
              <a:t> scans an array (or string) already in memory and reads each item into a pointer that points to the address (just like </a:t>
            </a:r>
            <a:r>
              <a:rPr lang="en-US" dirty="0" err="1" smtClean="0">
                <a:latin typeface="Courier New"/>
                <a:cs typeface="Courier New"/>
              </a:rPr>
              <a:t>scanf</a:t>
            </a:r>
            <a:r>
              <a:rPr lang="en-US" dirty="0" smtClean="0">
                <a:latin typeface="Courier New"/>
                <a:cs typeface="Courier New"/>
              </a:rPr>
              <a:t>()</a:t>
            </a:r>
            <a:r>
              <a:rPr lang="en-US" dirty="0" smtClean="0"/>
              <a:t>)</a:t>
            </a:r>
          </a:p>
          <a:p>
            <a:endParaRPr lang="en-US" dirty="0" smtClean="0"/>
          </a:p>
          <a:p>
            <a:pPr marL="0" indent="0">
              <a:buNone/>
            </a:pPr>
            <a:r>
              <a:rPr lang="en-US" dirty="0" smtClean="0"/>
              <a:t>       </a:t>
            </a:r>
            <a:r>
              <a:rPr lang="en-US" dirty="0" err="1" smtClean="0">
                <a:latin typeface="Courier New"/>
                <a:cs typeface="Courier New"/>
              </a:rPr>
              <a:t>int</a:t>
            </a:r>
            <a:r>
              <a:rPr lang="en-US" dirty="0" smtClean="0">
                <a:latin typeface="Courier New"/>
                <a:cs typeface="Courier New"/>
              </a:rPr>
              <a:t> </a:t>
            </a:r>
            <a:r>
              <a:rPr lang="en-US" dirty="0" err="1" smtClean="0">
                <a:latin typeface="Courier New"/>
                <a:cs typeface="Courier New"/>
              </a:rPr>
              <a:t>sscanf</a:t>
            </a:r>
            <a:r>
              <a:rPr lang="en-US" dirty="0" smtClean="0">
                <a:latin typeface="Courier New"/>
                <a:cs typeface="Courier New"/>
              </a:rPr>
              <a:t>( buffer, format(s), </a:t>
            </a:r>
            <a:r>
              <a:rPr lang="en-US" dirty="0" err="1" smtClean="0">
                <a:latin typeface="Courier New"/>
                <a:cs typeface="Courier New"/>
              </a:rPr>
              <a:t>arg</a:t>
            </a:r>
            <a:r>
              <a:rPr lang="en-US" dirty="0" smtClean="0">
                <a:latin typeface="Courier New"/>
                <a:cs typeface="Courier New"/>
              </a:rPr>
              <a:t>(s) )</a:t>
            </a:r>
            <a:endParaRPr lang="en-US" dirty="0" smtClean="0"/>
          </a:p>
          <a:p>
            <a:pPr marL="0" indent="0">
              <a:buNone/>
            </a:pPr>
            <a:r>
              <a:rPr lang="en-US" dirty="0" smtClean="0"/>
              <a:t>  </a:t>
            </a:r>
          </a:p>
          <a:p>
            <a:pPr marL="0" indent="0">
              <a:buNone/>
            </a:pPr>
            <a:r>
              <a:rPr lang="en-US" dirty="0"/>
              <a:t> </a:t>
            </a:r>
            <a:r>
              <a:rPr lang="en-US" dirty="0" smtClean="0"/>
              <a:t>  where </a:t>
            </a:r>
          </a:p>
          <a:p>
            <a:pPr marL="0" indent="0">
              <a:buNone/>
            </a:pPr>
            <a:r>
              <a:rPr lang="en-US" dirty="0">
                <a:latin typeface="Courier New"/>
                <a:cs typeface="Courier New"/>
              </a:rPr>
              <a:t> </a:t>
            </a:r>
            <a:r>
              <a:rPr lang="en-US" dirty="0" smtClean="0">
                <a:latin typeface="Courier New"/>
                <a:cs typeface="Courier New"/>
              </a:rPr>
              <a:t>  buffer</a:t>
            </a:r>
            <a:r>
              <a:rPr lang="en-US" dirty="0" smtClean="0"/>
              <a:t> is the given array, or string (the source)</a:t>
            </a:r>
          </a:p>
          <a:p>
            <a:pPr marL="0" indent="0">
              <a:buNone/>
            </a:pPr>
            <a:r>
              <a:rPr lang="en-US" dirty="0" smtClean="0"/>
              <a:t>       </a:t>
            </a:r>
            <a:r>
              <a:rPr lang="en-US" dirty="0" smtClean="0">
                <a:latin typeface="Courier New"/>
                <a:cs typeface="Courier New"/>
              </a:rPr>
              <a:t>format</a:t>
            </a:r>
            <a:r>
              <a:rPr lang="en-US" dirty="0" smtClean="0"/>
              <a:t> is the format </a:t>
            </a:r>
            <a:r>
              <a:rPr lang="en-US" dirty="0" err="1" smtClean="0"/>
              <a:t>specifier</a:t>
            </a:r>
            <a:r>
              <a:rPr lang="en-US" dirty="0" smtClean="0"/>
              <a:t> (</a:t>
            </a:r>
            <a:r>
              <a:rPr lang="en-US" dirty="0" smtClean="0">
                <a:latin typeface="Courier New"/>
                <a:cs typeface="Courier New"/>
              </a:rPr>
              <a:t>%d</a:t>
            </a:r>
            <a:r>
              <a:rPr lang="en-US" dirty="0" smtClean="0"/>
              <a:t>, </a:t>
            </a:r>
            <a:r>
              <a:rPr lang="en-US" dirty="0" smtClean="0">
                <a:latin typeface="Courier New"/>
                <a:cs typeface="Courier New"/>
              </a:rPr>
              <a:t>%f</a:t>
            </a:r>
            <a:r>
              <a:rPr lang="en-US" dirty="0" smtClean="0"/>
              <a:t>, </a:t>
            </a:r>
            <a:r>
              <a:rPr lang="en-US" dirty="0" smtClean="0">
                <a:latin typeface="Courier New"/>
                <a:cs typeface="Courier New"/>
              </a:rPr>
              <a:t>%s</a:t>
            </a:r>
            <a:r>
              <a:rPr lang="en-US" dirty="0" smtClean="0"/>
              <a:t>, </a:t>
            </a:r>
            <a:r>
              <a:rPr lang="en-US" dirty="0" err="1" smtClean="0"/>
              <a:t>etc</a:t>
            </a:r>
            <a:r>
              <a:rPr lang="en-US" dirty="0" smtClean="0"/>
              <a:t>)</a:t>
            </a:r>
          </a:p>
          <a:p>
            <a:pPr marL="0" indent="0">
              <a:buNone/>
            </a:pPr>
            <a:r>
              <a:rPr lang="en-US" dirty="0"/>
              <a:t> </a:t>
            </a:r>
            <a:r>
              <a:rPr lang="en-US" dirty="0" smtClean="0"/>
              <a:t>   </a:t>
            </a:r>
            <a:r>
              <a:rPr lang="en-US" dirty="0"/>
              <a:t> </a:t>
            </a:r>
            <a:r>
              <a:rPr lang="en-US" dirty="0" smtClean="0"/>
              <a:t>   </a:t>
            </a:r>
            <a:r>
              <a:rPr lang="en-US" dirty="0" err="1" smtClean="0">
                <a:latin typeface="Courier New"/>
                <a:cs typeface="Courier New"/>
              </a:rPr>
              <a:t>arg</a:t>
            </a:r>
            <a:r>
              <a:rPr lang="en-US" dirty="0" smtClean="0"/>
              <a:t> is the pointer(s) to the address of each argument </a:t>
            </a:r>
          </a:p>
          <a:p>
            <a:pPr marL="0" indent="0">
              <a:buNone/>
            </a:pPr>
            <a:r>
              <a:rPr lang="en-US" dirty="0"/>
              <a:t> </a:t>
            </a:r>
            <a:r>
              <a:rPr lang="en-US" dirty="0" smtClean="0"/>
              <a:t>             (destinations)</a:t>
            </a:r>
          </a:p>
          <a:p>
            <a:pPr marL="0" indent="0">
              <a:buNone/>
            </a:pPr>
            <a:r>
              <a:rPr lang="en-US" dirty="0">
                <a:latin typeface="Courier New"/>
                <a:cs typeface="Courier New"/>
              </a:rPr>
              <a:t> </a:t>
            </a:r>
            <a:r>
              <a:rPr lang="en-US" dirty="0" smtClean="0">
                <a:latin typeface="Courier New"/>
                <a:cs typeface="Courier New"/>
              </a:rPr>
              <a:t> </a:t>
            </a:r>
          </a:p>
          <a:p>
            <a:pPr marL="0" indent="0">
              <a:buNone/>
            </a:pPr>
            <a:endParaRPr lang="en-US" dirty="0">
              <a:latin typeface="Courier New"/>
              <a:cs typeface="Courier New"/>
            </a:endParaRPr>
          </a:p>
        </p:txBody>
      </p:sp>
    </p:spTree>
    <p:extLst>
      <p:ext uri="{BB962C8B-B14F-4D97-AF65-F5344CB8AC3E}">
        <p14:creationId xmlns:p14="http://schemas.microsoft.com/office/powerpoint/2010/main" val="393197033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868362"/>
          </a:xfrm>
        </p:spPr>
        <p:txBody>
          <a:bodyPr>
            <a:normAutofit/>
          </a:bodyPr>
          <a:lstStyle/>
          <a:p>
            <a:pPr lvl="2" algn="l" rtl="0">
              <a:spcBef>
                <a:spcPct val="0"/>
              </a:spcBef>
            </a:pPr>
            <a:r>
              <a:rPr lang="en-US" sz="4000" dirty="0" err="1">
                <a:latin typeface="Courier New"/>
                <a:cs typeface="Courier New"/>
              </a:rPr>
              <a:t>s</a:t>
            </a:r>
            <a:r>
              <a:rPr lang="en-US" sz="4000" dirty="0" err="1" smtClean="0">
                <a:latin typeface="Courier New"/>
                <a:cs typeface="Courier New"/>
              </a:rPr>
              <a:t>scanf</a:t>
            </a:r>
            <a:r>
              <a:rPr lang="en-US" sz="4000" dirty="0" smtClean="0">
                <a:latin typeface="Courier New"/>
                <a:cs typeface="Courier New"/>
              </a:rPr>
              <a:t>()</a:t>
            </a:r>
            <a:endParaRPr lang="en-US" dirty="0">
              <a:latin typeface="Courier New"/>
              <a:cs typeface="Courier New"/>
            </a:endParaRPr>
          </a:p>
        </p:txBody>
      </p:sp>
      <p:sp>
        <p:nvSpPr>
          <p:cNvPr id="3" name="Content Placeholder 2"/>
          <p:cNvSpPr>
            <a:spLocks noGrp="1"/>
          </p:cNvSpPr>
          <p:nvPr>
            <p:ph sz="quarter" idx="1"/>
          </p:nvPr>
        </p:nvSpPr>
        <p:spPr>
          <a:xfrm>
            <a:off x="381000" y="1066800"/>
            <a:ext cx="8458200" cy="5410200"/>
          </a:xfrm>
        </p:spPr>
        <p:txBody>
          <a:bodyPr>
            <a:normAutofit/>
          </a:bodyPr>
          <a:lstStyle/>
          <a:p>
            <a:r>
              <a:rPr lang="en-US" dirty="0" smtClean="0"/>
              <a:t>Example 1:</a:t>
            </a:r>
            <a:endParaRPr lang="en-US" dirty="0"/>
          </a:p>
          <a:p>
            <a:pPr marL="0" indent="0">
              <a:buNone/>
            </a:pPr>
            <a:endParaRPr lang="en-US" sz="800" dirty="0" smtClean="0">
              <a:latin typeface="Courier New"/>
              <a:cs typeface="Courier New"/>
            </a:endParaRPr>
          </a:p>
          <a:p>
            <a:pPr marL="0" indent="0">
              <a:buNone/>
            </a:pPr>
            <a:r>
              <a:rPr lang="en-US" sz="2400" dirty="0" err="1">
                <a:latin typeface="Courier New"/>
                <a:cs typeface="Courier New"/>
              </a:rPr>
              <a:t>i</a:t>
            </a:r>
            <a:r>
              <a:rPr lang="en-US" sz="2400" dirty="0" err="1" smtClean="0">
                <a:latin typeface="Courier New"/>
                <a:cs typeface="Courier New"/>
              </a:rPr>
              <a:t>nt</a:t>
            </a:r>
            <a:r>
              <a:rPr lang="en-US" sz="2400" dirty="0" smtClean="0">
                <a:latin typeface="Courier New"/>
                <a:cs typeface="Courier New"/>
              </a:rPr>
              <a:t> </a:t>
            </a:r>
            <a:r>
              <a:rPr lang="en-US" sz="2400" dirty="0" err="1" smtClean="0">
                <a:latin typeface="Courier New"/>
                <a:cs typeface="Courier New"/>
              </a:rPr>
              <a:t>numberOfArgs</a:t>
            </a:r>
            <a:r>
              <a:rPr lang="en-US" sz="2400" dirty="0" smtClean="0">
                <a:latin typeface="Courier New"/>
                <a:cs typeface="Courier New"/>
              </a:rPr>
              <a:t> = 0;</a:t>
            </a:r>
          </a:p>
          <a:p>
            <a:pPr marL="0" indent="0">
              <a:buNone/>
            </a:pPr>
            <a:r>
              <a:rPr lang="en-US" sz="2400" dirty="0" err="1" smtClean="0">
                <a:latin typeface="Courier New"/>
                <a:cs typeface="Courier New"/>
              </a:rPr>
              <a:t>numberOfArgs</a:t>
            </a:r>
            <a:r>
              <a:rPr lang="en-US" sz="2400" dirty="0" smtClean="0">
                <a:latin typeface="Courier New"/>
                <a:cs typeface="Courier New"/>
              </a:rPr>
              <a:t> = </a:t>
            </a:r>
            <a:r>
              <a:rPr lang="en-US" sz="2400" dirty="0" err="1" smtClean="0">
                <a:latin typeface="Courier New"/>
                <a:cs typeface="Courier New"/>
              </a:rPr>
              <a:t>sscanf</a:t>
            </a:r>
            <a:r>
              <a:rPr lang="en-US" sz="2400" dirty="0" smtClean="0">
                <a:latin typeface="Courier New"/>
                <a:cs typeface="Courier New"/>
              </a:rPr>
              <a:t>(</a:t>
            </a:r>
            <a:r>
              <a:rPr lang="en-US" sz="2400" dirty="0" err="1" smtClean="0">
                <a:latin typeface="Courier New"/>
                <a:cs typeface="Courier New"/>
              </a:rPr>
              <a:t>myIntArray</a:t>
            </a:r>
            <a:r>
              <a:rPr lang="en-US" sz="2400" dirty="0" smtClean="0">
                <a:latin typeface="Courier New"/>
                <a:cs typeface="Courier New"/>
              </a:rPr>
              <a:t>, %</a:t>
            </a:r>
            <a:r>
              <a:rPr lang="en-US" sz="2400" dirty="0">
                <a:latin typeface="Courier New"/>
                <a:cs typeface="Courier New"/>
              </a:rPr>
              <a:t>d, %d</a:t>
            </a:r>
            <a:r>
              <a:rPr lang="en-US" sz="2400" dirty="0" smtClean="0">
                <a:latin typeface="Courier New"/>
                <a:cs typeface="Courier New"/>
              </a:rPr>
              <a:t>, %d,</a:t>
            </a:r>
            <a:r>
              <a:rPr lang="en-US" sz="2400" dirty="0">
                <a:latin typeface="Courier New"/>
                <a:cs typeface="Courier New"/>
              </a:rPr>
              <a:t>	</a:t>
            </a:r>
            <a:r>
              <a:rPr lang="en-US" sz="2400" dirty="0" smtClean="0">
                <a:latin typeface="Courier New"/>
                <a:cs typeface="Courier New"/>
              </a:rPr>
              <a:t>		       &amp;num1, &amp;num2, &amp;num3);</a:t>
            </a:r>
          </a:p>
          <a:p>
            <a:pPr marL="0" indent="0">
              <a:buNone/>
            </a:pPr>
            <a:endParaRPr lang="en-US" sz="2400" dirty="0" smtClean="0">
              <a:latin typeface="Courier New"/>
              <a:cs typeface="Courier New"/>
            </a:endParaRPr>
          </a:p>
          <a:p>
            <a:r>
              <a:rPr lang="en-US" sz="2400" dirty="0"/>
              <a:t>Example </a:t>
            </a:r>
            <a:r>
              <a:rPr lang="en-US" sz="2400" dirty="0" smtClean="0"/>
              <a:t>2:  if sample run is    ./</a:t>
            </a:r>
            <a:r>
              <a:rPr lang="en-US" sz="2400" dirty="0" err="1" smtClean="0"/>
              <a:t>a.out</a:t>
            </a:r>
            <a:r>
              <a:rPr lang="en-US" sz="2400" dirty="0" smtClean="0"/>
              <a:t> John 7 12</a:t>
            </a:r>
            <a:endParaRPr lang="en-US" sz="2400" dirty="0">
              <a:latin typeface="Courier New"/>
              <a:cs typeface="Courier New"/>
            </a:endParaRPr>
          </a:p>
          <a:p>
            <a:pPr marL="0" indent="0">
              <a:buNone/>
            </a:pPr>
            <a:r>
              <a:rPr lang="en-US" sz="2400" dirty="0" err="1">
                <a:latin typeface="Courier New"/>
                <a:cs typeface="Courier New"/>
              </a:rPr>
              <a:t>p</a:t>
            </a:r>
            <a:r>
              <a:rPr lang="en-US" sz="2400" dirty="0" err="1" smtClean="0">
                <a:latin typeface="Courier New"/>
                <a:cs typeface="Courier New"/>
              </a:rPr>
              <a:t>rintf</a:t>
            </a:r>
            <a:r>
              <a:rPr lang="en-US" sz="2400" dirty="0" smtClean="0">
                <a:latin typeface="Courier New"/>
                <a:cs typeface="Courier New"/>
              </a:rPr>
              <a:t>(“Hello %s.\n”, </a:t>
            </a:r>
            <a:r>
              <a:rPr lang="en-US" sz="2400" dirty="0" err="1" smtClean="0">
                <a:latin typeface="Courier New"/>
                <a:cs typeface="Courier New"/>
              </a:rPr>
              <a:t>argv</a:t>
            </a:r>
            <a:r>
              <a:rPr lang="en-US" sz="2400" dirty="0" smtClean="0">
                <a:latin typeface="Courier New"/>
                <a:cs typeface="Courier New"/>
              </a:rPr>
              <a:t>[1]);</a:t>
            </a:r>
          </a:p>
          <a:p>
            <a:pPr marL="0" indent="0">
              <a:buNone/>
            </a:pPr>
            <a:r>
              <a:rPr lang="en-US" sz="2400" dirty="0" err="1">
                <a:latin typeface="Courier New"/>
                <a:cs typeface="Courier New"/>
              </a:rPr>
              <a:t>sscanf</a:t>
            </a:r>
            <a:r>
              <a:rPr lang="en-US" sz="2400" dirty="0">
                <a:latin typeface="Courier New"/>
                <a:cs typeface="Courier New"/>
              </a:rPr>
              <a:t>(</a:t>
            </a:r>
            <a:r>
              <a:rPr lang="en-US" sz="2400" dirty="0" err="1">
                <a:latin typeface="Courier New"/>
                <a:cs typeface="Courier New"/>
              </a:rPr>
              <a:t>argv</a:t>
            </a:r>
            <a:r>
              <a:rPr lang="en-US" sz="2400" dirty="0">
                <a:latin typeface="Courier New"/>
                <a:cs typeface="Courier New"/>
              </a:rPr>
              <a:t>[2], “%d”, </a:t>
            </a:r>
            <a:r>
              <a:rPr lang="en-US" sz="2400" dirty="0" smtClean="0">
                <a:latin typeface="Courier New"/>
                <a:cs typeface="Courier New"/>
              </a:rPr>
              <a:t>&amp;</a:t>
            </a:r>
            <a:r>
              <a:rPr lang="en-US" sz="2400" dirty="0" err="1" smtClean="0">
                <a:latin typeface="Courier New"/>
                <a:cs typeface="Courier New"/>
              </a:rPr>
              <a:t>birthMonth</a:t>
            </a:r>
            <a:r>
              <a:rPr lang="en-US" sz="2400" dirty="0" smtClean="0">
                <a:latin typeface="Courier New"/>
                <a:cs typeface="Courier New"/>
              </a:rPr>
              <a:t>);</a:t>
            </a:r>
          </a:p>
          <a:p>
            <a:pPr marL="0" indent="0">
              <a:buNone/>
            </a:pPr>
            <a:r>
              <a:rPr lang="en-US" sz="2400" dirty="0" err="1">
                <a:latin typeface="Courier New"/>
                <a:cs typeface="Courier New"/>
              </a:rPr>
              <a:t>sscanf</a:t>
            </a:r>
            <a:r>
              <a:rPr lang="en-US" sz="2400" dirty="0">
                <a:latin typeface="Courier New"/>
                <a:cs typeface="Courier New"/>
              </a:rPr>
              <a:t>(</a:t>
            </a:r>
            <a:r>
              <a:rPr lang="en-US" sz="2400" dirty="0" err="1">
                <a:latin typeface="Courier New"/>
                <a:cs typeface="Courier New"/>
              </a:rPr>
              <a:t>argv</a:t>
            </a:r>
            <a:r>
              <a:rPr lang="en-US" sz="2400" dirty="0" smtClean="0">
                <a:latin typeface="Courier New"/>
                <a:cs typeface="Courier New"/>
              </a:rPr>
              <a:t>[3]</a:t>
            </a:r>
            <a:r>
              <a:rPr lang="en-US" sz="2400" dirty="0">
                <a:latin typeface="Courier New"/>
                <a:cs typeface="Courier New"/>
              </a:rPr>
              <a:t>, “%d”, </a:t>
            </a:r>
            <a:r>
              <a:rPr lang="en-US" sz="2400" dirty="0" smtClean="0">
                <a:latin typeface="Courier New"/>
                <a:cs typeface="Courier New"/>
              </a:rPr>
              <a:t>&amp;</a:t>
            </a:r>
            <a:r>
              <a:rPr lang="en-US" sz="2400" dirty="0" err="1" smtClean="0">
                <a:latin typeface="Courier New"/>
                <a:cs typeface="Courier New"/>
              </a:rPr>
              <a:t>birthDay</a:t>
            </a:r>
            <a:r>
              <a:rPr lang="en-US" sz="2400" dirty="0" smtClean="0">
                <a:latin typeface="Courier New"/>
                <a:cs typeface="Courier New"/>
              </a:rPr>
              <a:t>);</a:t>
            </a:r>
          </a:p>
          <a:p>
            <a:pPr marL="0" indent="0">
              <a:buNone/>
            </a:pPr>
            <a:endParaRPr lang="en-US" sz="2400" dirty="0">
              <a:latin typeface="Courier New"/>
              <a:cs typeface="Courier New"/>
            </a:endParaRPr>
          </a:p>
          <a:p>
            <a:pPr marL="0" indent="0">
              <a:buNone/>
            </a:pPr>
            <a:endParaRPr lang="en-US" sz="2400" dirty="0">
              <a:latin typeface="Courier New"/>
              <a:cs typeface="Courier New"/>
            </a:endParaRPr>
          </a:p>
        </p:txBody>
      </p:sp>
    </p:spTree>
    <p:extLst>
      <p:ext uri="{BB962C8B-B14F-4D97-AF65-F5344CB8AC3E}">
        <p14:creationId xmlns:p14="http://schemas.microsoft.com/office/powerpoint/2010/main" val="38790395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Pointers</a:t>
            </a:r>
            <a:endParaRPr lang="en-US" dirty="0"/>
          </a:p>
        </p:txBody>
      </p:sp>
      <p:sp>
        <p:nvSpPr>
          <p:cNvPr id="3" name="Content Placeholder 2"/>
          <p:cNvSpPr>
            <a:spLocks noGrp="1"/>
          </p:cNvSpPr>
          <p:nvPr>
            <p:ph sz="quarter" idx="1"/>
          </p:nvPr>
        </p:nvSpPr>
        <p:spPr/>
        <p:txBody>
          <a:bodyPr/>
          <a:lstStyle/>
          <a:p>
            <a:pPr marL="609600" indent="-609600">
              <a:buSzTx/>
            </a:pPr>
            <a:r>
              <a:rPr lang="en-US" sz="2800" dirty="0" smtClean="0"/>
              <a:t>A pointer variable has two associated values:</a:t>
            </a:r>
          </a:p>
          <a:p>
            <a:pPr marL="990600" lvl="1" indent="-533400">
              <a:buSzTx/>
              <a:buFont typeface="Wingdings" pitchFamily="2" charset="2"/>
              <a:buChar char="§"/>
            </a:pPr>
            <a:r>
              <a:rPr lang="en-US" dirty="0" smtClean="0"/>
              <a:t>Direct value </a:t>
            </a:r>
          </a:p>
          <a:p>
            <a:pPr marL="1371600" lvl="2" indent="-457200">
              <a:buSzTx/>
              <a:buFont typeface="Wingdings" pitchFamily="2" charset="2"/>
              <a:buChar char="§"/>
            </a:pPr>
            <a:r>
              <a:rPr lang="en-US" dirty="0" smtClean="0"/>
              <a:t>address of another memory cell</a:t>
            </a:r>
          </a:p>
          <a:p>
            <a:pPr marL="1371600" lvl="2" indent="-457200">
              <a:buSzTx/>
              <a:buFont typeface="Wingdings" pitchFamily="2" charset="2"/>
              <a:buChar char="§"/>
            </a:pPr>
            <a:r>
              <a:rPr lang="en-US" dirty="0" smtClean="0"/>
              <a:t>Referenced by using the variable name</a:t>
            </a:r>
          </a:p>
          <a:p>
            <a:pPr marL="990600" lvl="1" indent="-533400">
              <a:buSzTx/>
              <a:buFont typeface="Wingdings" pitchFamily="2" charset="2"/>
              <a:buChar char="§"/>
            </a:pPr>
            <a:r>
              <a:rPr lang="en-US" dirty="0" smtClean="0"/>
              <a:t>Indirect value </a:t>
            </a:r>
          </a:p>
          <a:p>
            <a:pPr marL="1371600" lvl="2" indent="-457200">
              <a:buSzTx/>
              <a:buFont typeface="Wingdings" pitchFamily="2" charset="2"/>
              <a:buChar char="§"/>
            </a:pPr>
            <a:r>
              <a:rPr lang="en-US" dirty="0" smtClean="0"/>
              <a:t>value of the memory cell whose address is the pointer's direct value.</a:t>
            </a:r>
          </a:p>
          <a:p>
            <a:pPr marL="1371600" lvl="2" indent="-457200">
              <a:buSzTx/>
              <a:buFont typeface="Wingdings" pitchFamily="2" charset="2"/>
              <a:buChar char="§"/>
            </a:pPr>
            <a:r>
              <a:rPr lang="en-US" dirty="0" smtClean="0"/>
              <a:t>Referenced by using the indirection operator *</a:t>
            </a:r>
          </a:p>
          <a:p>
            <a:endParaRPr lang="en-US" dirty="0"/>
          </a:p>
        </p:txBody>
      </p:sp>
      <p:pic>
        <p:nvPicPr>
          <p:cNvPr id="2050" name="Picture 2" descr="http://zfone.com/images/logos/Asterisk.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86400" y="4646862"/>
            <a:ext cx="3124200" cy="1753937"/>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19600" y="838200"/>
            <a:ext cx="3048000" cy="400050"/>
          </a:xfrm>
          <a:prstGeom prst="rect">
            <a:avLst/>
          </a:prstGeom>
          <a:noFill/>
          <a:ln w="9525">
            <a:solidFill>
              <a:srgbClr val="FF99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80" name="Picture 8" descr="http://t2.gstatic.com/images?q=tbn:ANd9GcTIxvf5a-wgaOw1QvpWXHBkwNbfiYtqsZ2nqoE1twX61mhoBTH3i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45096" y="1011936"/>
            <a:ext cx="1695450" cy="1905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Pointer Operators</a:t>
            </a:r>
            <a:endParaRPr lang="en-US" dirty="0"/>
          </a:p>
        </p:txBody>
      </p:sp>
      <p:sp>
        <p:nvSpPr>
          <p:cNvPr id="3" name="Content Placeholder 2"/>
          <p:cNvSpPr>
            <a:spLocks noGrp="1"/>
          </p:cNvSpPr>
          <p:nvPr>
            <p:ph sz="quarter" idx="1"/>
          </p:nvPr>
        </p:nvSpPr>
        <p:spPr/>
        <p:txBody>
          <a:bodyPr/>
          <a:lstStyle/>
          <a:p>
            <a:pPr marL="609600" indent="-609600">
              <a:buSzTx/>
            </a:pPr>
            <a:r>
              <a:rPr lang="en-US" sz="2400" dirty="0" smtClean="0"/>
              <a:t>Come before a variable name</a:t>
            </a:r>
          </a:p>
          <a:p>
            <a:pPr marL="883920" lvl="1" indent="-609600">
              <a:buSzTx/>
            </a:pPr>
            <a:r>
              <a:rPr lang="en-US" sz="2200" dirty="0" smtClean="0"/>
              <a:t>* operator</a:t>
            </a:r>
          </a:p>
          <a:p>
            <a:pPr marL="1158240" lvl="2" indent="-609600">
              <a:buSzTx/>
            </a:pPr>
            <a:r>
              <a:rPr lang="en-US" sz="1800" dirty="0" smtClean="0"/>
              <a:t>Indirection operator or dereferencing operator</a:t>
            </a:r>
          </a:p>
          <a:p>
            <a:pPr marL="1158240" lvl="2" indent="-609600">
              <a:buSzTx/>
            </a:pPr>
            <a:r>
              <a:rPr lang="en-US" sz="1800" dirty="0" smtClean="0"/>
              <a:t>Returns a synonym, alias or nickname to which its operand points</a:t>
            </a:r>
          </a:p>
          <a:p>
            <a:pPr marL="883920" lvl="1" indent="-609600">
              <a:buSzTx/>
              <a:buNone/>
            </a:pPr>
            <a:endParaRPr lang="en-US" sz="2200" dirty="0" smtClean="0"/>
          </a:p>
          <a:p>
            <a:pPr marL="883920" lvl="1" indent="-609600">
              <a:buSzTx/>
            </a:pPr>
            <a:r>
              <a:rPr lang="en-US" sz="2200" dirty="0" smtClean="0"/>
              <a:t>  &amp; operator</a:t>
            </a:r>
          </a:p>
          <a:p>
            <a:pPr marL="1158240" lvl="2" indent="-609600">
              <a:buSzTx/>
            </a:pPr>
            <a:r>
              <a:rPr lang="en-US" sz="1800" dirty="0" smtClean="0"/>
              <a:t>Address of operator</a:t>
            </a:r>
          </a:p>
          <a:p>
            <a:pPr marL="1158240" lvl="2" indent="-609600">
              <a:buSzTx/>
            </a:pPr>
            <a:r>
              <a:rPr lang="en-US" sz="1800" dirty="0" smtClean="0"/>
              <a:t>Returns the address of its operand</a:t>
            </a:r>
            <a:endParaRPr lang="en-US" dirty="0"/>
          </a:p>
        </p:txBody>
      </p:sp>
      <p:pic>
        <p:nvPicPr>
          <p:cNvPr id="3074" name="Picture 2" descr="http://upload.wikimedia.org/wikipedia/commons/thumb/8/80/Et-handwriting.svg/120px-Et-handwriting.svg.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48400" y="3505200"/>
            <a:ext cx="1143000" cy="828676"/>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http://www.adobe.com/type/topics/images/futura_oblique.gi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5575" y="3511296"/>
            <a:ext cx="857250" cy="857251"/>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http://media.codefisher.org/images/pastel-svg/32/asterisk-orange.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8478" y="2078736"/>
            <a:ext cx="609598" cy="609600"/>
          </a:xfrm>
          <a:prstGeom prst="rect">
            <a:avLst/>
          </a:prstGeom>
          <a:noFill/>
          <a:extLst>
            <a:ext uri="{909E8E84-426E-40dd-AFC4-6F175D3DCCD1}">
              <a14:hiddenFill xmlns:a14="http://schemas.microsoft.com/office/drawing/2010/main">
                <a:solidFill>
                  <a:srgbClr val="FFFFFF"/>
                </a:solidFill>
              </a14:hiddenFill>
            </a:ext>
          </a:extLst>
        </p:spPr>
      </p:pic>
      <p:pic>
        <p:nvPicPr>
          <p:cNvPr id="3082" name="Picture 10" descr="http://images.brighthub.com/99/7/9977ff02b962beb796e3cb48edafc41b20000079_small.jpg"/>
          <p:cNvPicPr>
            <a:picLocks noChangeAspect="1" noChangeArrowheads="1"/>
          </p:cNvPicPr>
          <p:nvPr/>
        </p:nvPicPr>
        <p:blipFill rotWithShape="1">
          <a:blip r:embed="rId7">
            <a:extLst>
              <a:ext uri="{28A0092B-C50C-407E-A947-70E740481C1C}">
                <a14:useLocalDpi xmlns:a14="http://schemas.microsoft.com/office/drawing/2010/main" val="0"/>
              </a:ext>
            </a:extLst>
          </a:blip>
          <a:srcRect t="27573" b="25254"/>
          <a:stretch/>
        </p:blipFill>
        <p:spPr bwMode="auto">
          <a:xfrm>
            <a:off x="6291961" y="4333875"/>
            <a:ext cx="1428750" cy="67398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dirty="0" smtClean="0">
                <a:latin typeface="+mn-lt"/>
              </a:rPr>
              <a:t>Pointer Variables</a:t>
            </a:r>
          </a:p>
        </p:txBody>
      </p:sp>
      <p:sp>
        <p:nvSpPr>
          <p:cNvPr id="9219" name="Rectangle 3"/>
          <p:cNvSpPr>
            <a:spLocks noGrp="1" noChangeArrowheads="1"/>
          </p:cNvSpPr>
          <p:nvPr>
            <p:ph sz="quarter" idx="1"/>
          </p:nvPr>
        </p:nvSpPr>
        <p:spPr/>
        <p:txBody>
          <a:bodyPr/>
          <a:lstStyle/>
          <a:p>
            <a:pPr eaLnBrk="1" hangingPunct="1"/>
            <a:r>
              <a:rPr lang="en-US" sz="2800" dirty="0" smtClean="0">
                <a:latin typeface="+mn-lt"/>
              </a:rPr>
              <a:t>One way to store a value in a pointer variable </a:t>
            </a:r>
            <a:br>
              <a:rPr lang="en-US" sz="2800" dirty="0" smtClean="0">
                <a:latin typeface="+mn-lt"/>
              </a:rPr>
            </a:br>
            <a:r>
              <a:rPr lang="en-US" sz="2800" dirty="0" smtClean="0">
                <a:latin typeface="+mn-lt"/>
              </a:rPr>
              <a:t>is to use the &amp; operator</a:t>
            </a:r>
          </a:p>
          <a:p>
            <a:pPr lvl="1">
              <a:spcBef>
                <a:spcPts val="6000"/>
              </a:spcBef>
            </a:pPr>
            <a:r>
              <a:rPr lang="en-US" dirty="0" smtClean="0">
                <a:latin typeface="+mn-lt"/>
              </a:rPr>
              <a:t>The address of count is stored in </a:t>
            </a:r>
            <a:r>
              <a:rPr lang="en-US" dirty="0" err="1" smtClean="0">
                <a:latin typeface="+mn-lt"/>
              </a:rPr>
              <a:t>countPtr</a:t>
            </a:r>
            <a:endParaRPr lang="en-US" dirty="0" smtClean="0">
              <a:latin typeface="+mn-lt"/>
            </a:endParaRPr>
          </a:p>
          <a:p>
            <a:pPr lvl="1"/>
            <a:r>
              <a:rPr lang="en-US" dirty="0" smtClean="0">
                <a:latin typeface="+mn-lt"/>
              </a:rPr>
              <a:t>We say,  </a:t>
            </a:r>
            <a:r>
              <a:rPr lang="en-US" i="1" dirty="0" err="1" smtClean="0">
                <a:latin typeface="+mn-lt"/>
              </a:rPr>
              <a:t>countPtr</a:t>
            </a:r>
            <a:r>
              <a:rPr lang="en-US" i="1" dirty="0" smtClean="0">
                <a:latin typeface="+mn-lt"/>
              </a:rPr>
              <a:t> points to count</a:t>
            </a:r>
            <a:endParaRPr lang="en-US" dirty="0" smtClean="0">
              <a:latin typeface="+mn-lt"/>
            </a:endParaRPr>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80160" y="2423160"/>
            <a:ext cx="3150394" cy="616744"/>
          </a:xfrm>
          <a:prstGeom prst="rect">
            <a:avLst/>
          </a:prstGeom>
          <a:noFill/>
          <a:ln w="9525">
            <a:solidFill>
              <a:srgbClr val="FF99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Pointer Variables</a:t>
            </a:r>
            <a:endParaRPr lang="en-US" dirty="0"/>
          </a:p>
        </p:txBody>
      </p:sp>
      <p:sp>
        <p:nvSpPr>
          <p:cNvPr id="3" name="Content Placeholder 2"/>
          <p:cNvSpPr>
            <a:spLocks noGrp="1"/>
          </p:cNvSpPr>
          <p:nvPr>
            <p:ph sz="quarter" idx="1"/>
          </p:nvPr>
        </p:nvSpPr>
        <p:spPr/>
        <p:txBody>
          <a:bodyPr/>
          <a:lstStyle/>
          <a:p>
            <a:r>
              <a:rPr lang="en-US" dirty="0"/>
              <a:t>Assume count will be stored in memory at location </a:t>
            </a:r>
            <a:r>
              <a:rPr lang="en-US" dirty="0" smtClean="0"/>
              <a:t>700 </a:t>
            </a:r>
            <a:r>
              <a:rPr lang="en-US" dirty="0"/>
              <a:t>and </a:t>
            </a:r>
            <a:r>
              <a:rPr lang="en-US" dirty="0" err="1"/>
              <a:t>countPtr</a:t>
            </a:r>
            <a:r>
              <a:rPr lang="en-US" dirty="0"/>
              <a:t> will be stored at location </a:t>
            </a:r>
            <a:r>
              <a:rPr lang="en-US" dirty="0" smtClean="0"/>
              <a:t>300</a:t>
            </a:r>
            <a:endParaRPr lang="en-US" dirty="0"/>
          </a:p>
          <a:p>
            <a:pPr lvl="1"/>
            <a:r>
              <a:rPr lang="en-US" dirty="0" smtClean="0"/>
              <a:t/>
            </a:r>
            <a:br>
              <a:rPr lang="en-US" dirty="0" smtClean="0"/>
            </a:br>
            <a:r>
              <a:rPr lang="en-US" dirty="0" smtClean="0"/>
              <a:t>causes 5 to be stored in count</a:t>
            </a:r>
          </a:p>
          <a:p>
            <a:pPr lvl="1">
              <a:spcBef>
                <a:spcPts val="7200"/>
              </a:spcBef>
            </a:pPr>
            <a:r>
              <a:rPr lang="en-US" dirty="0"/>
              <a:t/>
            </a:r>
            <a:br>
              <a:rPr lang="en-US" dirty="0"/>
            </a:br>
            <a:r>
              <a:rPr lang="en-US" dirty="0" smtClean="0"/>
              <a:t>causes the address of count to be stored in </a:t>
            </a:r>
            <a:r>
              <a:rPr lang="en-US" dirty="0" err="1" smtClean="0"/>
              <a:t>countPtr</a:t>
            </a:r>
            <a:endParaRPr lang="en-US"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2362200"/>
            <a:ext cx="1983581" cy="316706"/>
          </a:xfrm>
          <a:prstGeom prst="rect">
            <a:avLst/>
          </a:prstGeom>
          <a:noFill/>
          <a:ln w="9525">
            <a:solidFill>
              <a:srgbClr val="FF99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4038600"/>
            <a:ext cx="3267075" cy="316706"/>
          </a:xfrm>
          <a:prstGeom prst="rect">
            <a:avLst/>
          </a:prstGeom>
          <a:noFill/>
          <a:ln w="9525">
            <a:solidFill>
              <a:srgbClr val="FF99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45"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0" y="3044951"/>
            <a:ext cx="957263" cy="871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46"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86000" y="4754879"/>
            <a:ext cx="942975" cy="871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3437539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dirty="0" smtClean="0">
                <a:latin typeface="+mn-lt"/>
              </a:rPr>
              <a:t>Pointer Variables</a:t>
            </a:r>
          </a:p>
        </p:txBody>
      </p:sp>
      <p:sp>
        <p:nvSpPr>
          <p:cNvPr id="11267" name="Rectangle 3"/>
          <p:cNvSpPr>
            <a:spLocks noGrp="1" noChangeArrowheads="1"/>
          </p:cNvSpPr>
          <p:nvPr>
            <p:ph sz="quarter" idx="1"/>
          </p:nvPr>
        </p:nvSpPr>
        <p:spPr/>
        <p:txBody>
          <a:bodyPr/>
          <a:lstStyle/>
          <a:p>
            <a:pPr lvl="1" eaLnBrk="1" hangingPunct="1">
              <a:buFont typeface="Wingdings" pitchFamily="2" charset="2"/>
              <a:buNone/>
            </a:pPr>
            <a:r>
              <a:rPr lang="en-US" sz="2400" dirty="0" smtClean="0">
                <a:latin typeface="+mn-lt"/>
              </a:rPr>
              <a:t>We represent this graphically as</a:t>
            </a:r>
          </a:p>
          <a:p>
            <a:pPr lvl="1" eaLnBrk="1" hangingPunct="1">
              <a:buFont typeface="Wingdings" pitchFamily="2" charset="2"/>
              <a:buNone/>
            </a:pPr>
            <a:endParaRPr lang="en-US" sz="2400" dirty="0" smtClean="0">
              <a:latin typeface="+mn-lt"/>
            </a:endParaRPr>
          </a:p>
          <a:p>
            <a:pPr lvl="2" eaLnBrk="1" hangingPunct="1">
              <a:buFont typeface="Wingdings" pitchFamily="2" charset="2"/>
              <a:buNone/>
            </a:pPr>
            <a:endParaRPr lang="en-US" sz="2800" dirty="0" smtClean="0">
              <a:latin typeface="+mn-lt"/>
            </a:endParaRPr>
          </a:p>
        </p:txBody>
      </p:sp>
      <p:pic>
        <p:nvPicPr>
          <p:cNvPr id="2355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0" y="2377440"/>
            <a:ext cx="4383881" cy="1050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dirty="0" smtClean="0">
                <a:latin typeface="+mn-lt"/>
              </a:rPr>
              <a:t>Pointer Variables</a:t>
            </a:r>
          </a:p>
        </p:txBody>
      </p:sp>
      <p:sp>
        <p:nvSpPr>
          <p:cNvPr id="12291" name="Rectangle 3"/>
          <p:cNvSpPr>
            <a:spLocks noGrp="1" noChangeArrowheads="1"/>
          </p:cNvSpPr>
          <p:nvPr>
            <p:ph sz="quarter" idx="1"/>
          </p:nvPr>
        </p:nvSpPr>
        <p:spPr/>
        <p:txBody>
          <a:bodyPr/>
          <a:lstStyle/>
          <a:p>
            <a:pPr eaLnBrk="1" hangingPunct="1"/>
            <a:r>
              <a:rPr lang="en-US" sz="2800" dirty="0" smtClean="0">
                <a:latin typeface="+mn-lt"/>
              </a:rPr>
              <a:t>The indirection / dereferencing operator is *</a:t>
            </a:r>
          </a:p>
          <a:p>
            <a:pPr marL="320040" lvl="1" indent="0">
              <a:buNone/>
            </a:pPr>
            <a:endParaRPr lang="en-US" dirty="0" smtClean="0">
              <a:latin typeface="+mn-lt"/>
            </a:endParaRPr>
          </a:p>
          <a:p>
            <a:pPr lvl="1"/>
            <a:r>
              <a:rPr lang="en-US" dirty="0" smtClean="0">
                <a:latin typeface="+mn-lt"/>
              </a:rPr>
              <a:t/>
            </a:r>
            <a:br>
              <a:rPr lang="en-US" dirty="0" smtClean="0">
                <a:latin typeface="+mn-lt"/>
              </a:rPr>
            </a:br>
            <a:r>
              <a:rPr lang="en-US" dirty="0" smtClean="0">
                <a:latin typeface="+mn-lt"/>
              </a:rPr>
              <a:t>stores the value 10 in the address pointed to by </a:t>
            </a:r>
            <a:r>
              <a:rPr lang="en-US" dirty="0" err="1" smtClean="0">
                <a:latin typeface="+mn-lt"/>
              </a:rPr>
              <a:t>countPtr</a:t>
            </a:r>
            <a:endParaRPr lang="en-US" dirty="0" smtClean="0">
              <a:latin typeface="+mn-lt"/>
            </a:endParaRPr>
          </a:p>
        </p:txBody>
      </p:sp>
      <p:pic>
        <p:nvPicPr>
          <p:cNvPr id="92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0200" y="2427922"/>
            <a:ext cx="2133600" cy="300038"/>
          </a:xfrm>
          <a:prstGeom prst="rect">
            <a:avLst/>
          </a:prstGeom>
          <a:noFill/>
          <a:ln w="9525">
            <a:solidFill>
              <a:srgbClr val="FF99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1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0" y="3886200"/>
            <a:ext cx="4367213" cy="1050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CpScStd">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AD1F1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20117</TotalTime>
  <Words>3811</Words>
  <Application>Microsoft Macintosh PowerPoint</Application>
  <PresentationFormat>On-screen Show (4:3)</PresentationFormat>
  <Paragraphs>392</Paragraphs>
  <Slides>34</Slides>
  <Notes>34</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Equity</vt:lpstr>
      <vt:lpstr>PowerPoint Presentation</vt:lpstr>
      <vt:lpstr>Pointer Variable</vt:lpstr>
      <vt:lpstr>Declaring Pointers</vt:lpstr>
      <vt:lpstr>Pointers</vt:lpstr>
      <vt:lpstr>Pointer Operators</vt:lpstr>
      <vt:lpstr>Pointer Variables</vt:lpstr>
      <vt:lpstr>Pointer Variables</vt:lpstr>
      <vt:lpstr>Pointer Variables</vt:lpstr>
      <vt:lpstr>Pointer Variables</vt:lpstr>
      <vt:lpstr>Pointer Variables</vt:lpstr>
      <vt:lpstr>Simulating By Reference</vt:lpstr>
      <vt:lpstr>Pointer Variables</vt:lpstr>
      <vt:lpstr>Pointer Variables and Arrays</vt:lpstr>
      <vt:lpstr>Arrays Sent to Functions</vt:lpstr>
      <vt:lpstr>Pointer Variables and Arrays</vt:lpstr>
      <vt:lpstr>Pointer Variables and Arrays</vt:lpstr>
      <vt:lpstr>Pointer Variables and Arrays</vt:lpstr>
      <vt:lpstr>Pointer Variables and Arrays</vt:lpstr>
      <vt:lpstr>Pointer Variables and Arrays</vt:lpstr>
      <vt:lpstr>Pointer Variables and Arrays</vt:lpstr>
      <vt:lpstr>Pointer Variables and Arrays</vt:lpstr>
      <vt:lpstr>Pointer Arithmetic and Arrays</vt:lpstr>
      <vt:lpstr>Pointers and  Dynamic Allocation of Memory</vt:lpstr>
      <vt:lpstr>Pointers and  Dynamic Allocation of Memory</vt:lpstr>
      <vt:lpstr>Pointers and  Dynamic Allocation of Memory: calloc</vt:lpstr>
      <vt:lpstr>Pointers and  Dynamic Allocation of Memory: calloc</vt:lpstr>
      <vt:lpstr>Pointers and  Dynamic Allocation of Memory: malloc</vt:lpstr>
      <vt:lpstr>Pointers and  Dynamic Allocation of Memory: malloc</vt:lpstr>
      <vt:lpstr>Pointers and  Dynamic Allocation of Memory: free</vt:lpstr>
      <vt:lpstr>Pointers and  Dynamic Allocation of Memory: free</vt:lpstr>
      <vt:lpstr>Command-Line Arguments </vt:lpstr>
      <vt:lpstr>Command-Line Arguments </vt:lpstr>
      <vt:lpstr>sscanf()</vt:lpstr>
      <vt:lpstr>sscanf()</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Microsoft Visual Basic 2008: Reloaded 3e</dc:title>
  <dc:creator>Pat Sterling</dc:creator>
  <cp:lastModifiedBy>Cathy  Hochrine</cp:lastModifiedBy>
  <cp:revision>364</cp:revision>
  <cp:lastPrinted>2016-10-19T22:00:49Z</cp:lastPrinted>
  <dcterms:created xsi:type="dcterms:W3CDTF">2006-08-16T00:00:00Z</dcterms:created>
  <dcterms:modified xsi:type="dcterms:W3CDTF">2016-10-25T20:26:16Z</dcterms:modified>
</cp:coreProperties>
</file>